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DM Sans Bold" panose="020B0604020202020204" charset="0"/>
      <p:regular r:id="rId17"/>
    </p:embeddedFont>
    <p:embeddedFont>
      <p:font typeface="DM Sans" panose="020B0604020202020204" charset="0"/>
      <p:regular r:id="rId18"/>
    </p:embeddedFont>
    <p:embeddedFont>
      <p:font typeface="Calibri" panose="020F0502020204030204" pitchFamily="34" charset="0"/>
      <p:regular r:id="rId19"/>
      <p:bold r:id="rId20"/>
      <p:italic r:id="rId21"/>
      <p:boldItalic r:id="rId22"/>
    </p:embeddedFont>
    <p:embeddedFont>
      <p:font typeface="Aileron Bold" panose="020B0604020202020204" charset="0"/>
      <p:regular r:id="rId23"/>
    </p:embeddedFont>
    <p:embeddedFont>
      <p:font typeface="DM Sans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7" d="100"/>
          <a:sy n="77" d="100"/>
        </p:scale>
        <p:origin x="-35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13.png"/><Relationship Id="rId5" Type="http://schemas.openxmlformats.org/officeDocument/2006/relationships/image" Target="../media/image23.png"/><Relationship Id="rId15" Type="http://schemas.openxmlformats.org/officeDocument/2006/relationships/image" Target="../media/image5.png"/><Relationship Id="rId10" Type="http://schemas.openxmlformats.org/officeDocument/2006/relationships/image" Target="../media/image40.svg"/><Relationship Id="rId4" Type="http://schemas.openxmlformats.org/officeDocument/2006/relationships/image" Target="../media/image15.svg"/><Relationship Id="rId9" Type="http://schemas.openxmlformats.org/officeDocument/2006/relationships/image" Target="../media/image25.png"/><Relationship Id="rId1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48.svg"/><Relationship Id="rId18" Type="http://schemas.openxmlformats.org/officeDocument/2006/relationships/image" Target="../media/image32.png"/><Relationship Id="rId3" Type="http://schemas.openxmlformats.org/officeDocument/2006/relationships/image" Target="../media/image26.png"/><Relationship Id="rId21" Type="http://schemas.openxmlformats.org/officeDocument/2006/relationships/image" Target="../media/image14.png"/><Relationship Id="rId7" Type="http://schemas.openxmlformats.org/officeDocument/2006/relationships/image" Target="../media/image28.png"/><Relationship Id="rId12" Type="http://schemas.openxmlformats.org/officeDocument/2006/relationships/image" Target="../media/image29.png"/><Relationship Id="rId17" Type="http://schemas.openxmlformats.org/officeDocument/2006/relationships/image" Target="../media/image52.svg"/><Relationship Id="rId2" Type="http://schemas.openxmlformats.org/officeDocument/2006/relationships/image" Target="../media/image1.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7.png"/><Relationship Id="rId5" Type="http://schemas.openxmlformats.org/officeDocument/2006/relationships/image" Target="../media/image27.png"/><Relationship Id="rId15" Type="http://schemas.openxmlformats.org/officeDocument/2006/relationships/image" Target="../media/image50.svg"/><Relationship Id="rId10" Type="http://schemas.openxmlformats.org/officeDocument/2006/relationships/image" Target="../media/image32.svg"/><Relationship Id="rId19" Type="http://schemas.openxmlformats.org/officeDocument/2006/relationships/image" Target="../media/image54.svg"/><Relationship Id="rId4" Type="http://schemas.openxmlformats.org/officeDocument/2006/relationships/image" Target="../media/image42.svg"/><Relationship Id="rId9" Type="http://schemas.openxmlformats.org/officeDocument/2006/relationships/image" Target="../media/image21.png"/><Relationship Id="rId14" Type="http://schemas.openxmlformats.org/officeDocument/2006/relationships/image" Target="../media/image30.png"/><Relationship Id="rId22"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7.png"/><Relationship Id="rId10"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7.png"/><Relationship Id="rId10"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28.png"/><Relationship Id="rId12"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38.svg"/><Relationship Id="rId5" Type="http://schemas.openxmlformats.org/officeDocument/2006/relationships/image" Target="../media/image35.png"/><Relationship Id="rId1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57.svg"/><Relationship Id="rId9" Type="http://schemas.openxmlformats.org/officeDocument/2006/relationships/image" Target="../media/image8.png"/><Relationship Id="rId14" Type="http://schemas.openxmlformats.org/officeDocument/2006/relationships/image" Target="../media/image61.svg"/></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27.png"/><Relationship Id="rId7" Type="http://schemas.openxmlformats.org/officeDocument/2006/relationships/image" Target="../media/image37.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8.png"/><Relationship Id="rId5" Type="http://schemas.openxmlformats.org/officeDocument/2006/relationships/image" Target="../media/image22.png"/><Relationship Id="rId10" Type="http://schemas.openxmlformats.org/officeDocument/2006/relationships/image" Target="../media/image65.svg"/><Relationship Id="rId4" Type="http://schemas.openxmlformats.org/officeDocument/2006/relationships/image" Target="../media/image44.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34.sv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32.sv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21.sv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32.svg"/><Relationship Id="rId4" Type="http://schemas.openxmlformats.org/officeDocument/2006/relationships/image" Target="../media/image21.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32.svg"/><Relationship Id="rId4" Type="http://schemas.openxmlformats.org/officeDocument/2006/relationships/image" Target="../media/image21.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2.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21.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507979" y="-1740094"/>
            <a:ext cx="22613657" cy="13553617"/>
            <a:chOff x="0" y="0"/>
            <a:chExt cx="30151543" cy="18071489"/>
          </a:xfrm>
        </p:grpSpPr>
        <p:sp>
          <p:nvSpPr>
            <p:cNvPr id="4" name="Freeform 4"/>
            <p:cNvSpPr/>
            <p:nvPr/>
          </p:nvSpPr>
          <p:spPr>
            <a:xfrm>
              <a:off x="5522162" y="5448346"/>
              <a:ext cx="20434021" cy="7662758"/>
            </a:xfrm>
            <a:custGeom>
              <a:avLst/>
              <a:gdLst/>
              <a:ahLst/>
              <a:cxnLst/>
              <a:rect l="l" t="t" r="r" b="b"/>
              <a:pathLst>
                <a:path w="20434021" h="7662758">
                  <a:moveTo>
                    <a:pt x="0" y="0"/>
                  </a:moveTo>
                  <a:lnTo>
                    <a:pt x="20434020" y="0"/>
                  </a:lnTo>
                  <a:lnTo>
                    <a:pt x="20434020" y="7662758"/>
                  </a:lnTo>
                  <a:lnTo>
                    <a:pt x="0" y="76627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318962" y="5245146"/>
              <a:ext cx="20434021" cy="7662758"/>
            </a:xfrm>
            <a:custGeom>
              <a:avLst/>
              <a:gdLst/>
              <a:ahLst/>
              <a:cxnLst/>
              <a:rect l="l" t="t" r="r" b="b"/>
              <a:pathLst>
                <a:path w="20434021" h="7662758">
                  <a:moveTo>
                    <a:pt x="0" y="0"/>
                  </a:moveTo>
                  <a:lnTo>
                    <a:pt x="20434020" y="0"/>
                  </a:lnTo>
                  <a:lnTo>
                    <a:pt x="20434020" y="7662758"/>
                  </a:lnTo>
                  <a:lnTo>
                    <a:pt x="0" y="766275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1280600">
              <a:off x="549588" y="12122503"/>
              <a:ext cx="8331968" cy="4590157"/>
            </a:xfrm>
            <a:custGeom>
              <a:avLst/>
              <a:gdLst/>
              <a:ahLst/>
              <a:cxnLst/>
              <a:rect l="l" t="t" r="r" b="b"/>
              <a:pathLst>
                <a:path w="8331968" h="4590157">
                  <a:moveTo>
                    <a:pt x="0" y="0"/>
                  </a:moveTo>
                  <a:lnTo>
                    <a:pt x="8331968" y="0"/>
                  </a:lnTo>
                  <a:lnTo>
                    <a:pt x="8331968" y="4590156"/>
                  </a:lnTo>
                  <a:lnTo>
                    <a:pt x="0" y="45901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935593">
              <a:off x="21483700" y="1020335"/>
              <a:ext cx="8210976" cy="4523501"/>
            </a:xfrm>
            <a:custGeom>
              <a:avLst/>
              <a:gdLst/>
              <a:ahLst/>
              <a:cxnLst/>
              <a:rect l="l" t="t" r="r" b="b"/>
              <a:pathLst>
                <a:path w="8210976" h="4523501">
                  <a:moveTo>
                    <a:pt x="0" y="0"/>
                  </a:moveTo>
                  <a:lnTo>
                    <a:pt x="8210976" y="0"/>
                  </a:lnTo>
                  <a:lnTo>
                    <a:pt x="8210976" y="4523501"/>
                  </a:lnTo>
                  <a:lnTo>
                    <a:pt x="0" y="452350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TextBox 8"/>
            <p:cNvSpPr txBox="1"/>
            <p:nvPr/>
          </p:nvSpPr>
          <p:spPr>
            <a:xfrm>
              <a:off x="7061332" y="5692850"/>
              <a:ext cx="13477279" cy="2695239"/>
            </a:xfrm>
            <a:prstGeom prst="rect">
              <a:avLst/>
            </a:prstGeom>
          </p:spPr>
          <p:txBody>
            <a:bodyPr lIns="0" tIns="0" rIns="0" bIns="0" rtlCol="0" anchor="t">
              <a:spAutoFit/>
            </a:bodyPr>
            <a:lstStyle/>
            <a:p>
              <a:pPr marL="0" lvl="0" indent="0">
                <a:lnSpc>
                  <a:spcPts val="16722"/>
                </a:lnSpc>
                <a:spcBef>
                  <a:spcPct val="0"/>
                </a:spcBef>
              </a:pPr>
              <a:r>
                <a:rPr lang="en-US" sz="11944">
                  <a:solidFill>
                    <a:srgbClr val="000000"/>
                  </a:solidFill>
                  <a:latin typeface="Repo Bold Bold"/>
                </a:rPr>
                <a:t>Erasmus</a:t>
              </a:r>
            </a:p>
          </p:txBody>
        </p:sp>
        <p:sp>
          <p:nvSpPr>
            <p:cNvPr id="9" name="Freeform 9"/>
            <p:cNvSpPr/>
            <p:nvPr/>
          </p:nvSpPr>
          <p:spPr>
            <a:xfrm>
              <a:off x="7589907" y="8054093"/>
              <a:ext cx="6413264" cy="769592"/>
            </a:xfrm>
            <a:custGeom>
              <a:avLst/>
              <a:gdLst/>
              <a:ahLst/>
              <a:cxnLst/>
              <a:rect l="l" t="t" r="r" b="b"/>
              <a:pathLst>
                <a:path w="6413264" h="769592">
                  <a:moveTo>
                    <a:pt x="0" y="0"/>
                  </a:moveTo>
                  <a:lnTo>
                    <a:pt x="6413264" y="0"/>
                  </a:lnTo>
                  <a:lnTo>
                    <a:pt x="6413264" y="769592"/>
                  </a:lnTo>
                  <a:lnTo>
                    <a:pt x="0" y="7695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20094111" y="5545358"/>
              <a:ext cx="5113129" cy="7062333"/>
            </a:xfrm>
            <a:custGeom>
              <a:avLst/>
              <a:gdLst/>
              <a:ahLst/>
              <a:cxnLst/>
              <a:rect l="l" t="t" r="r" b="b"/>
              <a:pathLst>
                <a:path w="5113129" h="7062333">
                  <a:moveTo>
                    <a:pt x="0" y="0"/>
                  </a:moveTo>
                  <a:lnTo>
                    <a:pt x="5113129" y="0"/>
                  </a:lnTo>
                  <a:lnTo>
                    <a:pt x="5113129" y="7062333"/>
                  </a:lnTo>
                  <a:lnTo>
                    <a:pt x="0" y="7062333"/>
                  </a:lnTo>
                  <a:lnTo>
                    <a:pt x="0" y="0"/>
                  </a:lnTo>
                  <a:close/>
                </a:path>
              </a:pathLst>
            </a:custGeom>
            <a:blipFill>
              <a:blip r:embed="rId13"/>
              <a:stretch>
                <a:fillRect/>
              </a:stretch>
            </a:blipFill>
          </p:spPr>
        </p:sp>
        <p:sp>
          <p:nvSpPr>
            <p:cNvPr id="11" name="TextBox 11"/>
            <p:cNvSpPr txBox="1"/>
            <p:nvPr/>
          </p:nvSpPr>
          <p:spPr>
            <a:xfrm>
              <a:off x="6052564" y="11204034"/>
              <a:ext cx="14320947" cy="665190"/>
            </a:xfrm>
            <a:prstGeom prst="rect">
              <a:avLst/>
            </a:prstGeom>
          </p:spPr>
          <p:txBody>
            <a:bodyPr lIns="0" tIns="0" rIns="0" bIns="0" rtlCol="0" anchor="t">
              <a:spAutoFit/>
            </a:bodyPr>
            <a:lstStyle/>
            <a:p>
              <a:pPr>
                <a:lnSpc>
                  <a:spcPts val="4264"/>
                </a:lnSpc>
              </a:pPr>
              <a:r>
                <a:rPr lang="en-US" sz="3046" spc="-30">
                  <a:solidFill>
                    <a:srgbClr val="000000"/>
                  </a:solidFill>
                  <a:latin typeface="DM Sans Bold"/>
                </a:rPr>
                <a:t>G</a:t>
              </a:r>
              <a:r>
                <a:rPr lang="en-US" sz="3046" spc="-30">
                  <a:solidFill>
                    <a:srgbClr val="000000"/>
                  </a:solidFill>
                  <a:latin typeface="DM Sans"/>
                </a:rPr>
                <a:t>uardaRaia </a:t>
              </a:r>
              <a:r>
                <a:rPr lang="en-US" sz="3046" spc="-30">
                  <a:solidFill>
                    <a:srgbClr val="000000"/>
                  </a:solidFill>
                  <a:latin typeface="DM Sans Bold"/>
                </a:rPr>
                <a:t>E</a:t>
              </a:r>
              <a:r>
                <a:rPr lang="en-US" sz="3046" spc="-30">
                  <a:solidFill>
                    <a:srgbClr val="000000"/>
                  </a:solidFill>
                  <a:latin typeface="DM Sans"/>
                </a:rPr>
                <a:t>ducational </a:t>
              </a:r>
              <a:r>
                <a:rPr lang="en-US" sz="3046" spc="-30">
                  <a:solidFill>
                    <a:srgbClr val="000000"/>
                  </a:solidFill>
                  <a:latin typeface="DM Sans Bold"/>
                </a:rPr>
                <a:t>N</a:t>
              </a:r>
              <a:r>
                <a:rPr lang="en-US" sz="3046" spc="-30">
                  <a:solidFill>
                    <a:srgbClr val="000000"/>
                  </a:solidFill>
                  <a:latin typeface="DM Sans"/>
                </a:rPr>
                <a:t>etwork </a:t>
              </a:r>
              <a:r>
                <a:rPr lang="en-US" sz="3046" spc="-30">
                  <a:solidFill>
                    <a:srgbClr val="000000"/>
                  </a:solidFill>
                  <a:latin typeface="DM Sans Bold"/>
                </a:rPr>
                <a:t>I</a:t>
              </a:r>
              <a:r>
                <a:rPr lang="en-US" sz="3046" spc="-30">
                  <a:solidFill>
                    <a:srgbClr val="000000"/>
                  </a:solidFill>
                  <a:latin typeface="DM Sans"/>
                </a:rPr>
                <a:t>nclusive </a:t>
              </a:r>
              <a:r>
                <a:rPr lang="en-US" sz="3046" spc="-30">
                  <a:solidFill>
                    <a:srgbClr val="000000"/>
                  </a:solidFill>
                  <a:latin typeface="DM Sans Bold"/>
                </a:rPr>
                <a:t>U</a:t>
              </a:r>
              <a:r>
                <a:rPr lang="en-US" sz="3046" spc="-30">
                  <a:solidFill>
                    <a:srgbClr val="000000"/>
                  </a:solidFill>
                  <a:latin typeface="DM Sans"/>
                </a:rPr>
                <a:t>niversal </a:t>
              </a:r>
              <a:r>
                <a:rPr lang="en-US" sz="3046" spc="-30">
                  <a:solidFill>
                    <a:srgbClr val="000000"/>
                  </a:solidFill>
                  <a:latin typeface="DM Sans Bold"/>
                </a:rPr>
                <a:t>S</a:t>
              </a:r>
              <a:r>
                <a:rPr lang="en-US" sz="3046" spc="-30">
                  <a:solidFill>
                    <a:srgbClr val="000000"/>
                  </a:solidFill>
                  <a:latin typeface="DM Sans"/>
                </a:rPr>
                <a:t>kills</a:t>
              </a:r>
            </a:p>
          </p:txBody>
        </p:sp>
        <p:sp>
          <p:nvSpPr>
            <p:cNvPr id="12" name="TextBox 12"/>
            <p:cNvSpPr txBox="1"/>
            <p:nvPr/>
          </p:nvSpPr>
          <p:spPr>
            <a:xfrm>
              <a:off x="7315332" y="8453230"/>
              <a:ext cx="9735980" cy="2692652"/>
            </a:xfrm>
            <a:prstGeom prst="rect">
              <a:avLst/>
            </a:prstGeom>
          </p:spPr>
          <p:txBody>
            <a:bodyPr lIns="0" tIns="0" rIns="0" bIns="0" rtlCol="0" anchor="t">
              <a:spAutoFit/>
            </a:bodyPr>
            <a:lstStyle/>
            <a:p>
              <a:pPr marL="0" lvl="0" indent="0">
                <a:lnSpc>
                  <a:spcPts val="16722"/>
                </a:lnSpc>
                <a:spcBef>
                  <a:spcPct val="0"/>
                </a:spcBef>
              </a:pPr>
              <a:r>
                <a:rPr lang="en-US" sz="11944">
                  <a:solidFill>
                    <a:srgbClr val="000000"/>
                  </a:solidFill>
                  <a:latin typeface="Repo Bold Bold"/>
                </a:rPr>
                <a:t>GENIUS</a:t>
              </a:r>
            </a:p>
          </p:txBody>
        </p:sp>
        <p:sp>
          <p:nvSpPr>
            <p:cNvPr id="13" name="Freeform 13"/>
            <p:cNvSpPr/>
            <p:nvPr/>
          </p:nvSpPr>
          <p:spPr>
            <a:xfrm>
              <a:off x="24829602" y="2526211"/>
              <a:ext cx="2585181" cy="745035"/>
            </a:xfrm>
            <a:custGeom>
              <a:avLst/>
              <a:gdLst/>
              <a:ahLst/>
              <a:cxnLst/>
              <a:rect l="l" t="t" r="r" b="b"/>
              <a:pathLst>
                <a:path w="2585181" h="745035">
                  <a:moveTo>
                    <a:pt x="0" y="0"/>
                  </a:moveTo>
                  <a:lnTo>
                    <a:pt x="2585180" y="0"/>
                  </a:lnTo>
                  <a:lnTo>
                    <a:pt x="2585180" y="745035"/>
                  </a:lnTo>
                  <a:lnTo>
                    <a:pt x="0" y="745035"/>
                  </a:lnTo>
                  <a:lnTo>
                    <a:pt x="0" y="0"/>
                  </a:lnTo>
                  <a:close/>
                </a:path>
              </a:pathLst>
            </a:custGeom>
            <a:blipFill>
              <a:blip r:embed="rId14"/>
              <a:stretch>
                <a:fillRect/>
              </a:stretch>
            </a:blip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0585250" y="5037922"/>
            <a:ext cx="8716094" cy="5689232"/>
          </a:xfrm>
          <a:custGeom>
            <a:avLst/>
            <a:gdLst/>
            <a:ahLst/>
            <a:cxnLst/>
            <a:rect l="l" t="t" r="r" b="b"/>
            <a:pathLst>
              <a:path w="8716094" h="5689232">
                <a:moveTo>
                  <a:pt x="0" y="0"/>
                </a:moveTo>
                <a:lnTo>
                  <a:pt x="8716094" y="0"/>
                </a:lnTo>
                <a:lnTo>
                  <a:pt x="8716094" y="5689232"/>
                </a:lnTo>
                <a:lnTo>
                  <a:pt x="0" y="56892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6615357" y="1028700"/>
            <a:ext cx="5060685" cy="1910409"/>
          </a:xfrm>
          <a:custGeom>
            <a:avLst/>
            <a:gdLst/>
            <a:ahLst/>
            <a:cxnLst/>
            <a:rect l="l" t="t" r="r" b="b"/>
            <a:pathLst>
              <a:path w="5060685" h="1910409">
                <a:moveTo>
                  <a:pt x="0" y="0"/>
                </a:moveTo>
                <a:lnTo>
                  <a:pt x="5060684" y="0"/>
                </a:lnTo>
                <a:lnTo>
                  <a:pt x="5060684" y="1910409"/>
                </a:lnTo>
                <a:lnTo>
                  <a:pt x="0" y="19104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7944033" flipV="1">
            <a:off x="3425492" y="2174959"/>
            <a:ext cx="3263842" cy="1474300"/>
          </a:xfrm>
          <a:custGeom>
            <a:avLst/>
            <a:gdLst/>
            <a:ahLst/>
            <a:cxnLst/>
            <a:rect l="l" t="t" r="r" b="b"/>
            <a:pathLst>
              <a:path w="3263842" h="1474300">
                <a:moveTo>
                  <a:pt x="0" y="1474300"/>
                </a:moveTo>
                <a:lnTo>
                  <a:pt x="3263842" y="1474300"/>
                </a:lnTo>
                <a:lnTo>
                  <a:pt x="3263842" y="0"/>
                </a:lnTo>
                <a:lnTo>
                  <a:pt x="0" y="0"/>
                </a:lnTo>
                <a:lnTo>
                  <a:pt x="0" y="147430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7473391" flipH="1" flipV="1">
            <a:off x="11518298" y="2184141"/>
            <a:ext cx="2997162" cy="1353839"/>
          </a:xfrm>
          <a:custGeom>
            <a:avLst/>
            <a:gdLst/>
            <a:ahLst/>
            <a:cxnLst/>
            <a:rect l="l" t="t" r="r" b="b"/>
            <a:pathLst>
              <a:path w="2997162" h="1353839">
                <a:moveTo>
                  <a:pt x="2997162" y="1353839"/>
                </a:moveTo>
                <a:lnTo>
                  <a:pt x="0" y="1353839"/>
                </a:lnTo>
                <a:lnTo>
                  <a:pt x="0" y="0"/>
                </a:lnTo>
                <a:lnTo>
                  <a:pt x="2997162" y="0"/>
                </a:lnTo>
                <a:lnTo>
                  <a:pt x="2997162" y="1353839"/>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222931">
            <a:off x="7537570" y="2987343"/>
            <a:ext cx="1587735" cy="904009"/>
          </a:xfrm>
          <a:custGeom>
            <a:avLst/>
            <a:gdLst/>
            <a:ahLst/>
            <a:cxnLst/>
            <a:rect l="l" t="t" r="r" b="b"/>
            <a:pathLst>
              <a:path w="1587735" h="904009">
                <a:moveTo>
                  <a:pt x="0" y="0"/>
                </a:moveTo>
                <a:lnTo>
                  <a:pt x="1587734" y="0"/>
                </a:lnTo>
                <a:lnTo>
                  <a:pt x="1587734" y="904009"/>
                </a:lnTo>
                <a:lnTo>
                  <a:pt x="0" y="9040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8" name="Group 8"/>
          <p:cNvGrpSpPr/>
          <p:nvPr/>
        </p:nvGrpSpPr>
        <p:grpSpPr>
          <a:xfrm>
            <a:off x="6256452" y="4017634"/>
            <a:ext cx="5758974" cy="5240666"/>
            <a:chOff x="0" y="0"/>
            <a:chExt cx="7678632" cy="6987555"/>
          </a:xfrm>
        </p:grpSpPr>
        <p:sp>
          <p:nvSpPr>
            <p:cNvPr id="9" name="Freeform 9"/>
            <p:cNvSpPr/>
            <p:nvPr/>
          </p:nvSpPr>
          <p:spPr>
            <a:xfrm>
              <a:off x="0" y="0"/>
              <a:ext cx="7678632" cy="6987555"/>
            </a:xfrm>
            <a:custGeom>
              <a:avLst/>
              <a:gdLst/>
              <a:ahLst/>
              <a:cxnLst/>
              <a:rect l="l" t="t" r="r" b="b"/>
              <a:pathLst>
                <a:path w="7678632" h="6987555">
                  <a:moveTo>
                    <a:pt x="0" y="0"/>
                  </a:moveTo>
                  <a:lnTo>
                    <a:pt x="7678632" y="0"/>
                  </a:lnTo>
                  <a:lnTo>
                    <a:pt x="7678632" y="6987555"/>
                  </a:lnTo>
                  <a:lnTo>
                    <a:pt x="0" y="698755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TextBox 10"/>
            <p:cNvSpPr txBox="1"/>
            <p:nvPr/>
          </p:nvSpPr>
          <p:spPr>
            <a:xfrm>
              <a:off x="338605" y="1027465"/>
              <a:ext cx="6963714" cy="5390092"/>
            </a:xfrm>
            <a:prstGeom prst="rect">
              <a:avLst/>
            </a:prstGeom>
          </p:spPr>
          <p:txBody>
            <a:bodyPr lIns="0" tIns="0" rIns="0" bIns="0" rtlCol="0" anchor="t">
              <a:spAutoFit/>
            </a:bodyPr>
            <a:lstStyle/>
            <a:p>
              <a:pPr algn="just">
                <a:lnSpc>
                  <a:spcPts val="2800"/>
                </a:lnSpc>
              </a:pPr>
              <a:r>
                <a:rPr lang="en-US" sz="2000" spc="-20">
                  <a:solidFill>
                    <a:srgbClr val="000000"/>
                  </a:solidFill>
                  <a:latin typeface="DM Sans Bold"/>
                </a:rPr>
                <a:t>1º</a:t>
              </a:r>
              <a:r>
                <a:rPr lang="en-US" sz="2000" spc="-20">
                  <a:solidFill>
                    <a:srgbClr val="000000"/>
                  </a:solidFill>
                  <a:latin typeface="DM Sans"/>
                </a:rPr>
                <a:t> Um docente pertencente às lideranças (CG, Direção, CP, Coordenador de Disciplina - 4 docentes) e um assistente operacional /técnico/coordenador (Chefe de pessoal não docente/Representante - 1 não docente);</a:t>
              </a:r>
            </a:p>
            <a:p>
              <a:pPr algn="just">
                <a:lnSpc>
                  <a:spcPts val="2100"/>
                </a:lnSpc>
              </a:pPr>
              <a:endParaRPr lang="en-US" sz="2000" spc="-20">
                <a:solidFill>
                  <a:srgbClr val="000000"/>
                </a:solidFill>
                <a:latin typeface="DM Sans"/>
              </a:endParaRPr>
            </a:p>
            <a:p>
              <a:pPr algn="just">
                <a:lnSpc>
                  <a:spcPts val="2800"/>
                </a:lnSpc>
              </a:pPr>
              <a:r>
                <a:rPr lang="en-US" sz="2000" spc="-20">
                  <a:solidFill>
                    <a:srgbClr val="000000"/>
                  </a:solidFill>
                  <a:latin typeface="DM Sans Bold"/>
                </a:rPr>
                <a:t>2º</a:t>
              </a:r>
              <a:r>
                <a:rPr lang="en-US" sz="2000" spc="-20">
                  <a:solidFill>
                    <a:srgbClr val="000000"/>
                  </a:solidFill>
                  <a:latin typeface="DM Sans"/>
                </a:rPr>
                <a:t> Preferencialmente os docentes/não docentes que fazem parte das Equipas dinamizadoras dos PAL;</a:t>
              </a:r>
            </a:p>
            <a:p>
              <a:pPr algn="just">
                <a:lnSpc>
                  <a:spcPts val="2100"/>
                </a:lnSpc>
              </a:pPr>
              <a:endParaRPr lang="en-US" sz="2000" spc="-20">
                <a:solidFill>
                  <a:srgbClr val="000000"/>
                </a:solidFill>
                <a:latin typeface="DM Sans"/>
              </a:endParaRPr>
            </a:p>
            <a:p>
              <a:pPr marL="0" lvl="0" indent="0" algn="just">
                <a:lnSpc>
                  <a:spcPts val="2800"/>
                </a:lnSpc>
                <a:spcBef>
                  <a:spcPct val="0"/>
                </a:spcBef>
              </a:pPr>
              <a:r>
                <a:rPr lang="en-US" sz="2000" spc="-20">
                  <a:solidFill>
                    <a:srgbClr val="000000"/>
                  </a:solidFill>
                  <a:latin typeface="DM Sans Bold"/>
                </a:rPr>
                <a:t>3º</a:t>
              </a:r>
              <a:r>
                <a:rPr lang="en-US" sz="2000" spc="-20">
                  <a:solidFill>
                    <a:srgbClr val="000000"/>
                  </a:solidFill>
                  <a:latin typeface="DM Sans"/>
                </a:rPr>
                <a:t> Em substituição do docente poderá participar um representante do CG.</a:t>
              </a:r>
            </a:p>
          </p:txBody>
        </p:sp>
        <p:sp>
          <p:nvSpPr>
            <p:cNvPr id="11" name="TextBox 11"/>
            <p:cNvSpPr txBox="1"/>
            <p:nvPr/>
          </p:nvSpPr>
          <p:spPr>
            <a:xfrm>
              <a:off x="262405" y="32699"/>
              <a:ext cx="5712568" cy="602082"/>
            </a:xfrm>
            <a:prstGeom prst="rect">
              <a:avLst/>
            </a:prstGeom>
          </p:spPr>
          <p:txBody>
            <a:bodyPr lIns="0" tIns="0" rIns="0" bIns="0" rtlCol="0" anchor="t">
              <a:spAutoFit/>
            </a:bodyPr>
            <a:lstStyle/>
            <a:p>
              <a:pPr>
                <a:lnSpc>
                  <a:spcPts val="3854"/>
                </a:lnSpc>
                <a:spcBef>
                  <a:spcPct val="0"/>
                </a:spcBef>
              </a:pPr>
              <a:r>
                <a:rPr lang="en-US" sz="2753">
                  <a:solidFill>
                    <a:srgbClr val="000000"/>
                  </a:solidFill>
                  <a:latin typeface="DM Sans Bold"/>
                </a:rPr>
                <a:t>Critérios Job Shadowing</a:t>
              </a:r>
            </a:p>
          </p:txBody>
        </p:sp>
      </p:grpSp>
      <p:sp>
        <p:nvSpPr>
          <p:cNvPr id="12" name="Freeform 12"/>
          <p:cNvSpPr/>
          <p:nvPr/>
        </p:nvSpPr>
        <p:spPr>
          <a:xfrm>
            <a:off x="15895616" y="8945111"/>
            <a:ext cx="2966186" cy="2885291"/>
          </a:xfrm>
          <a:custGeom>
            <a:avLst/>
            <a:gdLst/>
            <a:ahLst/>
            <a:cxnLst/>
            <a:rect l="l" t="t" r="r" b="b"/>
            <a:pathLst>
              <a:path w="2966186" h="2885291">
                <a:moveTo>
                  <a:pt x="0" y="0"/>
                </a:moveTo>
                <a:lnTo>
                  <a:pt x="2966187" y="0"/>
                </a:lnTo>
                <a:lnTo>
                  <a:pt x="2966187" y="2885290"/>
                </a:lnTo>
                <a:lnTo>
                  <a:pt x="0" y="288529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13" name="Group 13"/>
          <p:cNvGrpSpPr/>
          <p:nvPr/>
        </p:nvGrpSpPr>
        <p:grpSpPr>
          <a:xfrm>
            <a:off x="12186876" y="4017634"/>
            <a:ext cx="5758974" cy="5240666"/>
            <a:chOff x="0" y="0"/>
            <a:chExt cx="7678632" cy="6987555"/>
          </a:xfrm>
        </p:grpSpPr>
        <p:sp>
          <p:nvSpPr>
            <p:cNvPr id="14" name="Freeform 14"/>
            <p:cNvSpPr/>
            <p:nvPr/>
          </p:nvSpPr>
          <p:spPr>
            <a:xfrm>
              <a:off x="0" y="0"/>
              <a:ext cx="7678632" cy="6987555"/>
            </a:xfrm>
            <a:custGeom>
              <a:avLst/>
              <a:gdLst/>
              <a:ahLst/>
              <a:cxnLst/>
              <a:rect l="l" t="t" r="r" b="b"/>
              <a:pathLst>
                <a:path w="7678632" h="6987555">
                  <a:moveTo>
                    <a:pt x="0" y="0"/>
                  </a:moveTo>
                  <a:lnTo>
                    <a:pt x="7678632" y="0"/>
                  </a:lnTo>
                  <a:lnTo>
                    <a:pt x="7678632" y="6987555"/>
                  </a:lnTo>
                  <a:lnTo>
                    <a:pt x="0" y="698755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TextBox 15"/>
            <p:cNvSpPr txBox="1"/>
            <p:nvPr/>
          </p:nvSpPr>
          <p:spPr>
            <a:xfrm>
              <a:off x="239051" y="782571"/>
              <a:ext cx="7051837" cy="5844540"/>
            </a:xfrm>
            <a:prstGeom prst="rect">
              <a:avLst/>
            </a:prstGeom>
          </p:spPr>
          <p:txBody>
            <a:bodyPr lIns="0" tIns="0" rIns="0" bIns="0" rtlCol="0" anchor="t">
              <a:spAutoFit/>
            </a:bodyPr>
            <a:lstStyle/>
            <a:p>
              <a:pPr algn="just">
                <a:lnSpc>
                  <a:spcPts val="2520"/>
                </a:lnSpc>
              </a:pPr>
              <a:r>
                <a:rPr lang="en-US" sz="1800" spc="-18">
                  <a:solidFill>
                    <a:srgbClr val="000000"/>
                  </a:solidFill>
                  <a:latin typeface="DM Sans Bold"/>
                </a:rPr>
                <a:t>1º </a:t>
              </a:r>
              <a:r>
                <a:rPr lang="en-US" sz="1800" spc="-18">
                  <a:solidFill>
                    <a:srgbClr val="000000"/>
                  </a:solidFill>
                  <a:latin typeface="DM Sans"/>
                </a:rPr>
                <a:t>Alunos que fazem parte das Equipas dinamizadoras dos PAL (Global Civium, Melting Pot, ECO, DIGITAL);</a:t>
              </a:r>
            </a:p>
            <a:p>
              <a:pPr algn="just">
                <a:lnSpc>
                  <a:spcPts val="2520"/>
                </a:lnSpc>
              </a:pPr>
              <a:r>
                <a:rPr lang="en-US" sz="1800" spc="-18">
                  <a:solidFill>
                    <a:srgbClr val="000000"/>
                  </a:solidFill>
                  <a:latin typeface="DM Sans Bold"/>
                </a:rPr>
                <a:t>2º</a:t>
              </a:r>
              <a:r>
                <a:rPr lang="en-US" sz="1800" spc="-18">
                  <a:solidFill>
                    <a:srgbClr val="000000"/>
                  </a:solidFill>
                  <a:latin typeface="DM Sans"/>
                </a:rPr>
                <a:t> Alunos que beneficiam de medidas no âmbito do Decreto-lei 54/2018, de 6 de julho (3 vagas);</a:t>
              </a:r>
            </a:p>
            <a:p>
              <a:pPr algn="just">
                <a:lnSpc>
                  <a:spcPts val="2520"/>
                </a:lnSpc>
              </a:pPr>
              <a:r>
                <a:rPr lang="en-US" sz="1800" spc="-18">
                  <a:solidFill>
                    <a:srgbClr val="000000"/>
                  </a:solidFill>
                  <a:latin typeface="DM Sans Bold"/>
                </a:rPr>
                <a:t>3º</a:t>
              </a:r>
              <a:r>
                <a:rPr lang="en-US" sz="1800" spc="-18">
                  <a:solidFill>
                    <a:srgbClr val="000000"/>
                  </a:solidFill>
                  <a:latin typeface="DM Sans"/>
                </a:rPr>
                <a:t> Alunos abrangidos pela Ação Social Escolar (3 vagas);</a:t>
              </a:r>
            </a:p>
            <a:p>
              <a:pPr algn="just">
                <a:lnSpc>
                  <a:spcPts val="2520"/>
                </a:lnSpc>
              </a:pPr>
              <a:r>
                <a:rPr lang="en-US" sz="1800" spc="-18">
                  <a:solidFill>
                    <a:srgbClr val="000000"/>
                  </a:solidFill>
                  <a:latin typeface="DM Sans Bold"/>
                </a:rPr>
                <a:t>4º</a:t>
              </a:r>
              <a:r>
                <a:rPr lang="en-US" sz="1800" spc="-18">
                  <a:solidFill>
                    <a:srgbClr val="000000"/>
                  </a:solidFill>
                  <a:latin typeface="DM Sans"/>
                </a:rPr>
                <a:t> Competências sociais limitadas e/ou comportamentos de risco (3 vagas);</a:t>
              </a:r>
            </a:p>
            <a:p>
              <a:pPr algn="just">
                <a:lnSpc>
                  <a:spcPts val="2520"/>
                </a:lnSpc>
              </a:pPr>
              <a:r>
                <a:rPr lang="en-US" sz="1800" spc="-18">
                  <a:solidFill>
                    <a:srgbClr val="000000"/>
                  </a:solidFill>
                  <a:latin typeface="DM Sans Bold"/>
                </a:rPr>
                <a:t>5º</a:t>
              </a:r>
              <a:r>
                <a:rPr lang="en-US" sz="1800" spc="-18">
                  <a:solidFill>
                    <a:srgbClr val="000000"/>
                  </a:solidFill>
                  <a:latin typeface="DM Sans"/>
                </a:rPr>
                <a:t> Descendentes de emigrantes/refugiados ou com dificuldade de inclusão social (3 vagas);</a:t>
              </a:r>
            </a:p>
            <a:p>
              <a:pPr algn="just">
                <a:lnSpc>
                  <a:spcPts val="2520"/>
                </a:lnSpc>
              </a:pPr>
              <a:r>
                <a:rPr lang="en-US" sz="1800" spc="-18">
                  <a:solidFill>
                    <a:srgbClr val="000000"/>
                  </a:solidFill>
                  <a:latin typeface="DM Sans Bold"/>
                </a:rPr>
                <a:t>6º</a:t>
              </a:r>
              <a:r>
                <a:rPr lang="en-US" sz="1800" spc="-18">
                  <a:solidFill>
                    <a:srgbClr val="000000"/>
                  </a:solidFill>
                  <a:latin typeface="DM Sans"/>
                </a:rPr>
                <a:t> Alunos com bom comportamento e aproveitamento escolar (4 vagas)</a:t>
              </a:r>
            </a:p>
            <a:p>
              <a:pPr marL="0" lvl="0" indent="0" algn="just">
                <a:lnSpc>
                  <a:spcPts val="2520"/>
                </a:lnSpc>
                <a:spcBef>
                  <a:spcPct val="0"/>
                </a:spcBef>
              </a:pPr>
              <a:r>
                <a:rPr lang="en-US" sz="1800" spc="-18">
                  <a:solidFill>
                    <a:srgbClr val="000000"/>
                  </a:solidFill>
                  <a:latin typeface="DM Sans Bold"/>
                </a:rPr>
                <a:t>Nota: Acompanhantes - 4 docentes.</a:t>
              </a:r>
            </a:p>
          </p:txBody>
        </p:sp>
        <p:sp>
          <p:nvSpPr>
            <p:cNvPr id="16" name="TextBox 16"/>
            <p:cNvSpPr txBox="1"/>
            <p:nvPr/>
          </p:nvSpPr>
          <p:spPr>
            <a:xfrm>
              <a:off x="357087" y="-57150"/>
              <a:ext cx="5679779" cy="637638"/>
            </a:xfrm>
            <a:prstGeom prst="rect">
              <a:avLst/>
            </a:prstGeom>
          </p:spPr>
          <p:txBody>
            <a:bodyPr lIns="0" tIns="0" rIns="0" bIns="0" rtlCol="0" anchor="t">
              <a:spAutoFit/>
            </a:bodyPr>
            <a:lstStyle/>
            <a:p>
              <a:pPr>
                <a:lnSpc>
                  <a:spcPts val="4035"/>
                </a:lnSpc>
                <a:spcBef>
                  <a:spcPct val="0"/>
                </a:spcBef>
              </a:pPr>
              <a:r>
                <a:rPr lang="en-US" sz="2882">
                  <a:solidFill>
                    <a:srgbClr val="000000"/>
                  </a:solidFill>
                  <a:latin typeface="DM Sans Bold"/>
                </a:rPr>
                <a:t>Critérios Grupo Alunos</a:t>
              </a:r>
            </a:p>
          </p:txBody>
        </p:sp>
      </p:grpSp>
      <p:sp>
        <p:nvSpPr>
          <p:cNvPr id="17" name="TextBox 17"/>
          <p:cNvSpPr txBox="1"/>
          <p:nvPr/>
        </p:nvSpPr>
        <p:spPr>
          <a:xfrm>
            <a:off x="6932102" y="1503811"/>
            <a:ext cx="4427193" cy="798262"/>
          </a:xfrm>
          <a:prstGeom prst="rect">
            <a:avLst/>
          </a:prstGeom>
        </p:spPr>
        <p:txBody>
          <a:bodyPr lIns="0" tIns="0" rIns="0" bIns="0" rtlCol="0" anchor="t">
            <a:spAutoFit/>
          </a:bodyPr>
          <a:lstStyle/>
          <a:p>
            <a:pPr marL="0" lvl="0" indent="0" algn="ctr">
              <a:lnSpc>
                <a:spcPts val="6401"/>
              </a:lnSpc>
              <a:spcBef>
                <a:spcPct val="0"/>
              </a:spcBef>
            </a:pPr>
            <a:r>
              <a:rPr lang="en-US" sz="4572">
                <a:solidFill>
                  <a:srgbClr val="000000"/>
                </a:solidFill>
                <a:latin typeface="Repo Bold Bold"/>
              </a:rPr>
              <a:t>METHODOLOGY</a:t>
            </a:r>
          </a:p>
        </p:txBody>
      </p:sp>
      <p:grpSp>
        <p:nvGrpSpPr>
          <p:cNvPr id="18" name="Group 18"/>
          <p:cNvGrpSpPr/>
          <p:nvPr/>
        </p:nvGrpSpPr>
        <p:grpSpPr>
          <a:xfrm>
            <a:off x="326028" y="4017634"/>
            <a:ext cx="5758974" cy="5240666"/>
            <a:chOff x="0" y="0"/>
            <a:chExt cx="7678632" cy="6987555"/>
          </a:xfrm>
        </p:grpSpPr>
        <p:sp>
          <p:nvSpPr>
            <p:cNvPr id="19" name="Freeform 19"/>
            <p:cNvSpPr/>
            <p:nvPr/>
          </p:nvSpPr>
          <p:spPr>
            <a:xfrm>
              <a:off x="0" y="0"/>
              <a:ext cx="7678632" cy="6987555"/>
            </a:xfrm>
            <a:custGeom>
              <a:avLst/>
              <a:gdLst/>
              <a:ahLst/>
              <a:cxnLst/>
              <a:rect l="l" t="t" r="r" b="b"/>
              <a:pathLst>
                <a:path w="7678632" h="6987555">
                  <a:moveTo>
                    <a:pt x="0" y="0"/>
                  </a:moveTo>
                  <a:lnTo>
                    <a:pt x="7678632" y="0"/>
                  </a:lnTo>
                  <a:lnTo>
                    <a:pt x="7678632" y="6987555"/>
                  </a:lnTo>
                  <a:lnTo>
                    <a:pt x="0" y="698755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0" name="TextBox 20"/>
            <p:cNvSpPr txBox="1"/>
            <p:nvPr/>
          </p:nvSpPr>
          <p:spPr>
            <a:xfrm>
              <a:off x="432761" y="1262415"/>
              <a:ext cx="6831185" cy="4678892"/>
            </a:xfrm>
            <a:prstGeom prst="rect">
              <a:avLst/>
            </a:prstGeom>
          </p:spPr>
          <p:txBody>
            <a:bodyPr lIns="0" tIns="0" rIns="0" bIns="0" rtlCol="0" anchor="t">
              <a:spAutoFit/>
            </a:bodyPr>
            <a:lstStyle/>
            <a:p>
              <a:pPr algn="just">
                <a:lnSpc>
                  <a:spcPts val="2800"/>
                </a:lnSpc>
              </a:pPr>
              <a:r>
                <a:rPr lang="en-US" sz="2000" spc="-20">
                  <a:solidFill>
                    <a:srgbClr val="000000"/>
                  </a:solidFill>
                  <a:latin typeface="DM Sans Bold"/>
                </a:rPr>
                <a:t>1º</a:t>
              </a:r>
              <a:r>
                <a:rPr lang="en-US" sz="2000" spc="-20">
                  <a:solidFill>
                    <a:srgbClr val="000000"/>
                  </a:solidFill>
                  <a:latin typeface="DM Sans"/>
                </a:rPr>
                <a:t> Um docente por cada nível de ensino (1º, 2º e 3ºCEB e Secundário - 4 docentes);</a:t>
              </a:r>
            </a:p>
            <a:p>
              <a:pPr algn="just">
                <a:lnSpc>
                  <a:spcPts val="2800"/>
                </a:lnSpc>
              </a:pPr>
              <a:endParaRPr lang="en-US" sz="2000" spc="-20">
                <a:solidFill>
                  <a:srgbClr val="000000"/>
                </a:solidFill>
                <a:latin typeface="DM Sans"/>
              </a:endParaRPr>
            </a:p>
            <a:p>
              <a:pPr algn="just">
                <a:lnSpc>
                  <a:spcPts val="2800"/>
                </a:lnSpc>
              </a:pPr>
              <a:r>
                <a:rPr lang="en-US" sz="2000" spc="-20">
                  <a:solidFill>
                    <a:srgbClr val="000000"/>
                  </a:solidFill>
                  <a:latin typeface="DM Sans Bold"/>
                </a:rPr>
                <a:t>2º</a:t>
              </a:r>
              <a:r>
                <a:rPr lang="en-US" sz="2000" spc="-20">
                  <a:solidFill>
                    <a:srgbClr val="000000"/>
                  </a:solidFill>
                  <a:latin typeface="DM Sans"/>
                </a:rPr>
                <a:t> Preferencialmente os docentes que fazem parte das Equipas dinamizadoras dos PAL (Global Civium, Melting Pot, ECO e DIGITAL);</a:t>
              </a:r>
            </a:p>
            <a:p>
              <a:pPr algn="just">
                <a:lnSpc>
                  <a:spcPts val="2800"/>
                </a:lnSpc>
              </a:pPr>
              <a:endParaRPr lang="en-US" sz="2000" spc="-20">
                <a:solidFill>
                  <a:srgbClr val="000000"/>
                </a:solidFill>
                <a:latin typeface="DM Sans"/>
              </a:endParaRPr>
            </a:p>
            <a:p>
              <a:pPr marL="0" lvl="0" indent="0" algn="just">
                <a:lnSpc>
                  <a:spcPts val="2800"/>
                </a:lnSpc>
                <a:spcBef>
                  <a:spcPct val="0"/>
                </a:spcBef>
              </a:pPr>
              <a:r>
                <a:rPr lang="en-US" sz="2000" spc="-20">
                  <a:solidFill>
                    <a:srgbClr val="000000"/>
                  </a:solidFill>
                  <a:latin typeface="DM Sans Bold"/>
                </a:rPr>
                <a:t>3º</a:t>
              </a:r>
              <a:r>
                <a:rPr lang="en-US" sz="2000" spc="-20">
                  <a:solidFill>
                    <a:srgbClr val="000000"/>
                  </a:solidFill>
                  <a:latin typeface="DM Sans"/>
                </a:rPr>
                <a:t> Pertencente a um grupo disciplinar próximo do objetivo definido.</a:t>
              </a:r>
            </a:p>
          </p:txBody>
        </p:sp>
        <p:sp>
          <p:nvSpPr>
            <p:cNvPr id="21" name="TextBox 21"/>
            <p:cNvSpPr txBox="1"/>
            <p:nvPr/>
          </p:nvSpPr>
          <p:spPr>
            <a:xfrm>
              <a:off x="563950" y="32699"/>
              <a:ext cx="4342218" cy="602082"/>
            </a:xfrm>
            <a:prstGeom prst="rect">
              <a:avLst/>
            </a:prstGeom>
          </p:spPr>
          <p:txBody>
            <a:bodyPr lIns="0" tIns="0" rIns="0" bIns="0" rtlCol="0" anchor="t">
              <a:spAutoFit/>
            </a:bodyPr>
            <a:lstStyle/>
            <a:p>
              <a:pPr>
                <a:lnSpc>
                  <a:spcPts val="3854"/>
                </a:lnSpc>
                <a:spcBef>
                  <a:spcPct val="0"/>
                </a:spcBef>
              </a:pPr>
              <a:r>
                <a:rPr lang="en-US" sz="2753">
                  <a:solidFill>
                    <a:srgbClr val="000000"/>
                  </a:solidFill>
                  <a:latin typeface="DM Sans Bold"/>
                </a:rPr>
                <a:t>Critérios Cursos</a:t>
              </a:r>
            </a:p>
          </p:txBody>
        </p:sp>
      </p:grpSp>
      <p:sp>
        <p:nvSpPr>
          <p:cNvPr id="22" name="Freeform 22"/>
          <p:cNvSpPr/>
          <p:nvPr/>
        </p:nvSpPr>
        <p:spPr>
          <a:xfrm rot="7282648">
            <a:off x="-344535" y="-166211"/>
            <a:ext cx="5115649" cy="2818257"/>
          </a:xfrm>
          <a:custGeom>
            <a:avLst/>
            <a:gdLst/>
            <a:ahLst/>
            <a:cxnLst/>
            <a:rect l="l" t="t" r="r" b="b"/>
            <a:pathLst>
              <a:path w="5115649" h="2818257">
                <a:moveTo>
                  <a:pt x="0" y="0"/>
                </a:moveTo>
                <a:lnTo>
                  <a:pt x="5115649" y="0"/>
                </a:lnTo>
                <a:lnTo>
                  <a:pt x="5115649" y="2818257"/>
                </a:lnTo>
                <a:lnTo>
                  <a:pt x="0" y="281825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3" name="Freeform 23"/>
          <p:cNvSpPr/>
          <p:nvPr/>
        </p:nvSpPr>
        <p:spPr>
          <a:xfrm>
            <a:off x="16114222" y="1545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17"/>
            <a:stretch>
              <a:fillRect/>
            </a:stretch>
          </a:blipFill>
        </p:spPr>
      </p:sp>
      <p:sp>
        <p:nvSpPr>
          <p:cNvPr id="24" name="Freeform 24"/>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8"/>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2533475">
            <a:off x="15427316" y="231547"/>
            <a:ext cx="3055929" cy="1683539"/>
          </a:xfrm>
          <a:custGeom>
            <a:avLst/>
            <a:gdLst/>
            <a:ahLst/>
            <a:cxnLst/>
            <a:rect l="l" t="t" r="r" b="b"/>
            <a:pathLst>
              <a:path w="3055929" h="1683539">
                <a:moveTo>
                  <a:pt x="0" y="0"/>
                </a:moveTo>
                <a:lnTo>
                  <a:pt x="3055929" y="0"/>
                </a:lnTo>
                <a:lnTo>
                  <a:pt x="3055929" y="1683539"/>
                </a:lnTo>
                <a:lnTo>
                  <a:pt x="0" y="16835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757656">
            <a:off x="13282514" y="6620063"/>
            <a:ext cx="8967709" cy="2903296"/>
          </a:xfrm>
          <a:custGeom>
            <a:avLst/>
            <a:gdLst/>
            <a:ahLst/>
            <a:cxnLst/>
            <a:rect l="l" t="t" r="r" b="b"/>
            <a:pathLst>
              <a:path w="8967709" h="2903296">
                <a:moveTo>
                  <a:pt x="0" y="0"/>
                </a:moveTo>
                <a:lnTo>
                  <a:pt x="8967709" y="0"/>
                </a:lnTo>
                <a:lnTo>
                  <a:pt x="8967709" y="2903296"/>
                </a:lnTo>
                <a:lnTo>
                  <a:pt x="0" y="29032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923764" y="-840575"/>
            <a:ext cx="3664013" cy="3564086"/>
          </a:xfrm>
          <a:custGeom>
            <a:avLst/>
            <a:gdLst/>
            <a:ahLst/>
            <a:cxnLst/>
            <a:rect l="l" t="t" r="r" b="b"/>
            <a:pathLst>
              <a:path w="3664013" h="3564086">
                <a:moveTo>
                  <a:pt x="0" y="0"/>
                </a:moveTo>
                <a:lnTo>
                  <a:pt x="3664014" y="0"/>
                </a:lnTo>
                <a:lnTo>
                  <a:pt x="3664014" y="3564086"/>
                </a:lnTo>
                <a:lnTo>
                  <a:pt x="0" y="35640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6" name="Group 6"/>
          <p:cNvGrpSpPr/>
          <p:nvPr/>
        </p:nvGrpSpPr>
        <p:grpSpPr>
          <a:xfrm>
            <a:off x="958246" y="713341"/>
            <a:ext cx="16371507" cy="9371292"/>
            <a:chOff x="0" y="0"/>
            <a:chExt cx="21828676" cy="12495056"/>
          </a:xfrm>
        </p:grpSpPr>
        <p:grpSp>
          <p:nvGrpSpPr>
            <p:cNvPr id="7" name="Group 7"/>
            <p:cNvGrpSpPr/>
            <p:nvPr/>
          </p:nvGrpSpPr>
          <p:grpSpPr>
            <a:xfrm>
              <a:off x="7715205" y="0"/>
              <a:ext cx="14113471" cy="8494659"/>
              <a:chOff x="0" y="0"/>
              <a:chExt cx="4819745" cy="2900923"/>
            </a:xfrm>
          </p:grpSpPr>
          <p:sp>
            <p:nvSpPr>
              <p:cNvPr id="8" name="Freeform 8"/>
              <p:cNvSpPr/>
              <p:nvPr/>
            </p:nvSpPr>
            <p:spPr>
              <a:xfrm>
                <a:off x="0" y="0"/>
                <a:ext cx="4819745" cy="2900923"/>
              </a:xfrm>
              <a:custGeom>
                <a:avLst/>
                <a:gdLst/>
                <a:ahLst/>
                <a:cxnLst/>
                <a:rect l="l" t="t" r="r" b="b"/>
                <a:pathLst>
                  <a:path w="4819745" h="2900923">
                    <a:moveTo>
                      <a:pt x="24868" y="0"/>
                    </a:moveTo>
                    <a:lnTo>
                      <a:pt x="4794878" y="0"/>
                    </a:lnTo>
                    <a:cubicBezTo>
                      <a:pt x="4808612" y="0"/>
                      <a:pt x="4819745" y="11134"/>
                      <a:pt x="4819745" y="24868"/>
                    </a:cubicBezTo>
                    <a:lnTo>
                      <a:pt x="4819745" y="2876056"/>
                    </a:lnTo>
                    <a:cubicBezTo>
                      <a:pt x="4819745" y="2889790"/>
                      <a:pt x="4808612" y="2900923"/>
                      <a:pt x="4794878" y="2900923"/>
                    </a:cubicBezTo>
                    <a:lnTo>
                      <a:pt x="24868" y="2900923"/>
                    </a:lnTo>
                    <a:cubicBezTo>
                      <a:pt x="11134" y="2900923"/>
                      <a:pt x="0" y="2889790"/>
                      <a:pt x="0" y="2876056"/>
                    </a:cubicBezTo>
                    <a:lnTo>
                      <a:pt x="0" y="24868"/>
                    </a:lnTo>
                    <a:cubicBezTo>
                      <a:pt x="0" y="11134"/>
                      <a:pt x="11134" y="0"/>
                      <a:pt x="24868" y="0"/>
                    </a:cubicBezTo>
                    <a:close/>
                  </a:path>
                </a:pathLst>
              </a:custGeom>
              <a:solidFill>
                <a:srgbClr val="FFFEF7"/>
              </a:solidFill>
              <a:ln w="47625" cap="rnd">
                <a:solidFill>
                  <a:srgbClr val="000000"/>
                </a:solidFill>
                <a:prstDash val="solid"/>
                <a:round/>
              </a:ln>
            </p:spPr>
          </p:sp>
          <p:sp>
            <p:nvSpPr>
              <p:cNvPr id="9" name="TextBox 9"/>
              <p:cNvSpPr txBox="1"/>
              <p:nvPr/>
            </p:nvSpPr>
            <p:spPr>
              <a:xfrm>
                <a:off x="0" y="-9525"/>
                <a:ext cx="4819745" cy="2910448"/>
              </a:xfrm>
              <a:prstGeom prst="rect">
                <a:avLst/>
              </a:prstGeom>
            </p:spPr>
            <p:txBody>
              <a:bodyPr lIns="0" tIns="0" rIns="0" bIns="0" rtlCol="0" anchor="ctr"/>
              <a:lstStyle/>
              <a:p>
                <a:pPr marL="0" lvl="0" indent="0" algn="ctr">
                  <a:lnSpc>
                    <a:spcPts val="700"/>
                  </a:lnSpc>
                  <a:spcBef>
                    <a:spcPct val="0"/>
                  </a:spcBef>
                </a:pPr>
                <a:endParaRPr/>
              </a:p>
            </p:txBody>
          </p:sp>
        </p:grpSp>
        <p:grpSp>
          <p:nvGrpSpPr>
            <p:cNvPr id="10" name="Group 10"/>
            <p:cNvGrpSpPr/>
            <p:nvPr/>
          </p:nvGrpSpPr>
          <p:grpSpPr>
            <a:xfrm>
              <a:off x="7715205" y="8880319"/>
              <a:ext cx="14113471" cy="3614737"/>
              <a:chOff x="0" y="0"/>
              <a:chExt cx="4819745" cy="1234431"/>
            </a:xfrm>
          </p:grpSpPr>
          <p:sp>
            <p:nvSpPr>
              <p:cNvPr id="11" name="Freeform 11"/>
              <p:cNvSpPr/>
              <p:nvPr/>
            </p:nvSpPr>
            <p:spPr>
              <a:xfrm>
                <a:off x="0" y="0"/>
                <a:ext cx="4819745" cy="1234431"/>
              </a:xfrm>
              <a:custGeom>
                <a:avLst/>
                <a:gdLst/>
                <a:ahLst/>
                <a:cxnLst/>
                <a:rect l="l" t="t" r="r" b="b"/>
                <a:pathLst>
                  <a:path w="4819745" h="1234431">
                    <a:moveTo>
                      <a:pt x="24868" y="0"/>
                    </a:moveTo>
                    <a:lnTo>
                      <a:pt x="4794878" y="0"/>
                    </a:lnTo>
                    <a:cubicBezTo>
                      <a:pt x="4808612" y="0"/>
                      <a:pt x="4819745" y="11134"/>
                      <a:pt x="4819745" y="24868"/>
                    </a:cubicBezTo>
                    <a:lnTo>
                      <a:pt x="4819745" y="1209564"/>
                    </a:lnTo>
                    <a:cubicBezTo>
                      <a:pt x="4819745" y="1223298"/>
                      <a:pt x="4808612" y="1234431"/>
                      <a:pt x="4794878" y="1234431"/>
                    </a:cubicBezTo>
                    <a:lnTo>
                      <a:pt x="24868" y="1234431"/>
                    </a:lnTo>
                    <a:cubicBezTo>
                      <a:pt x="11134" y="1234431"/>
                      <a:pt x="0" y="1223298"/>
                      <a:pt x="0" y="1209564"/>
                    </a:cubicBezTo>
                    <a:lnTo>
                      <a:pt x="0" y="24868"/>
                    </a:lnTo>
                    <a:cubicBezTo>
                      <a:pt x="0" y="11134"/>
                      <a:pt x="11134" y="0"/>
                      <a:pt x="24868" y="0"/>
                    </a:cubicBezTo>
                    <a:close/>
                  </a:path>
                </a:pathLst>
              </a:custGeom>
              <a:solidFill>
                <a:srgbClr val="FFFEF7"/>
              </a:solidFill>
              <a:ln w="47625" cap="rnd">
                <a:solidFill>
                  <a:srgbClr val="000000"/>
                </a:solidFill>
                <a:prstDash val="solid"/>
                <a:round/>
              </a:ln>
            </p:spPr>
          </p:sp>
          <p:sp>
            <p:nvSpPr>
              <p:cNvPr id="12" name="TextBox 12"/>
              <p:cNvSpPr txBox="1"/>
              <p:nvPr/>
            </p:nvSpPr>
            <p:spPr>
              <a:xfrm>
                <a:off x="0" y="-9525"/>
                <a:ext cx="4819745" cy="1243956"/>
              </a:xfrm>
              <a:prstGeom prst="rect">
                <a:avLst/>
              </a:prstGeom>
            </p:spPr>
            <p:txBody>
              <a:bodyPr lIns="0" tIns="0" rIns="0" bIns="0" rtlCol="0" anchor="ctr"/>
              <a:lstStyle/>
              <a:p>
                <a:pPr marL="0" lvl="0" indent="0" algn="ctr">
                  <a:lnSpc>
                    <a:spcPts val="700"/>
                  </a:lnSpc>
                  <a:spcBef>
                    <a:spcPct val="0"/>
                  </a:spcBef>
                </a:pPr>
                <a:endParaRPr/>
              </a:p>
            </p:txBody>
          </p:sp>
        </p:grpSp>
        <p:grpSp>
          <p:nvGrpSpPr>
            <p:cNvPr id="13" name="Group 13"/>
            <p:cNvGrpSpPr/>
            <p:nvPr/>
          </p:nvGrpSpPr>
          <p:grpSpPr>
            <a:xfrm>
              <a:off x="0" y="678936"/>
              <a:ext cx="7339394" cy="5592273"/>
              <a:chOff x="0" y="0"/>
              <a:chExt cx="2331503" cy="1776496"/>
            </a:xfrm>
          </p:grpSpPr>
          <p:sp>
            <p:nvSpPr>
              <p:cNvPr id="14" name="Freeform 14"/>
              <p:cNvSpPr/>
              <p:nvPr/>
            </p:nvSpPr>
            <p:spPr>
              <a:xfrm>
                <a:off x="0" y="0"/>
                <a:ext cx="2331503" cy="1776496"/>
              </a:xfrm>
              <a:custGeom>
                <a:avLst/>
                <a:gdLst/>
                <a:ahLst/>
                <a:cxnLst/>
                <a:rect l="l" t="t" r="r" b="b"/>
                <a:pathLst>
                  <a:path w="2331503" h="1776496">
                    <a:moveTo>
                      <a:pt x="47820" y="0"/>
                    </a:moveTo>
                    <a:lnTo>
                      <a:pt x="2283683" y="0"/>
                    </a:lnTo>
                    <a:cubicBezTo>
                      <a:pt x="2296366" y="0"/>
                      <a:pt x="2308529" y="5038"/>
                      <a:pt x="2317497" y="14006"/>
                    </a:cubicBezTo>
                    <a:cubicBezTo>
                      <a:pt x="2326465" y="22974"/>
                      <a:pt x="2331503" y="35137"/>
                      <a:pt x="2331503" y="47820"/>
                    </a:cubicBezTo>
                    <a:lnTo>
                      <a:pt x="2331503" y="1728676"/>
                    </a:lnTo>
                    <a:cubicBezTo>
                      <a:pt x="2331503" y="1741359"/>
                      <a:pt x="2326465" y="1753522"/>
                      <a:pt x="2317497" y="1762490"/>
                    </a:cubicBezTo>
                    <a:cubicBezTo>
                      <a:pt x="2308529" y="1771458"/>
                      <a:pt x="2296366" y="1776496"/>
                      <a:pt x="2283683" y="1776496"/>
                    </a:cubicBezTo>
                    <a:lnTo>
                      <a:pt x="47820" y="1776496"/>
                    </a:lnTo>
                    <a:cubicBezTo>
                      <a:pt x="35137" y="1776496"/>
                      <a:pt x="22974" y="1771458"/>
                      <a:pt x="14006" y="1762490"/>
                    </a:cubicBezTo>
                    <a:cubicBezTo>
                      <a:pt x="5038" y="1753522"/>
                      <a:pt x="0" y="1741359"/>
                      <a:pt x="0" y="1728676"/>
                    </a:cubicBezTo>
                    <a:lnTo>
                      <a:pt x="0" y="47820"/>
                    </a:lnTo>
                    <a:cubicBezTo>
                      <a:pt x="0" y="35137"/>
                      <a:pt x="5038" y="22974"/>
                      <a:pt x="14006" y="14006"/>
                    </a:cubicBezTo>
                    <a:cubicBezTo>
                      <a:pt x="22974" y="5038"/>
                      <a:pt x="35137" y="0"/>
                      <a:pt x="47820" y="0"/>
                    </a:cubicBezTo>
                    <a:close/>
                  </a:path>
                </a:pathLst>
              </a:custGeom>
              <a:solidFill>
                <a:srgbClr val="FFFEF7"/>
              </a:solidFill>
              <a:ln w="47625" cap="rnd">
                <a:solidFill>
                  <a:srgbClr val="000000"/>
                </a:solidFill>
                <a:prstDash val="solid"/>
                <a:round/>
              </a:ln>
            </p:spPr>
          </p:sp>
          <p:sp>
            <p:nvSpPr>
              <p:cNvPr id="15" name="TextBox 15"/>
              <p:cNvSpPr txBox="1"/>
              <p:nvPr/>
            </p:nvSpPr>
            <p:spPr>
              <a:xfrm>
                <a:off x="0" y="-9525"/>
                <a:ext cx="2331503" cy="1786021"/>
              </a:xfrm>
              <a:prstGeom prst="rect">
                <a:avLst/>
              </a:prstGeom>
            </p:spPr>
            <p:txBody>
              <a:bodyPr lIns="0" tIns="0" rIns="0" bIns="0" rtlCol="0" anchor="ctr"/>
              <a:lstStyle/>
              <a:p>
                <a:pPr marL="0" lvl="0" indent="0" algn="ctr">
                  <a:lnSpc>
                    <a:spcPts val="700"/>
                  </a:lnSpc>
                  <a:spcBef>
                    <a:spcPct val="0"/>
                  </a:spcBef>
                </a:pPr>
                <a:endParaRPr/>
              </a:p>
            </p:txBody>
          </p:sp>
        </p:grpSp>
        <p:grpSp>
          <p:nvGrpSpPr>
            <p:cNvPr id="16" name="Group 16"/>
            <p:cNvGrpSpPr/>
            <p:nvPr/>
          </p:nvGrpSpPr>
          <p:grpSpPr>
            <a:xfrm>
              <a:off x="635053" y="7952994"/>
              <a:ext cx="5114579" cy="4156365"/>
              <a:chOff x="0" y="0"/>
              <a:chExt cx="1624747" cy="1320351"/>
            </a:xfrm>
          </p:grpSpPr>
          <p:sp>
            <p:nvSpPr>
              <p:cNvPr id="17" name="Freeform 17"/>
              <p:cNvSpPr/>
              <p:nvPr/>
            </p:nvSpPr>
            <p:spPr>
              <a:xfrm>
                <a:off x="0" y="0"/>
                <a:ext cx="1624747" cy="1320351"/>
              </a:xfrm>
              <a:custGeom>
                <a:avLst/>
                <a:gdLst/>
                <a:ahLst/>
                <a:cxnLst/>
                <a:rect l="l" t="t" r="r" b="b"/>
                <a:pathLst>
                  <a:path w="1624747" h="1320351">
                    <a:moveTo>
                      <a:pt x="68621" y="0"/>
                    </a:moveTo>
                    <a:lnTo>
                      <a:pt x="1556126" y="0"/>
                    </a:lnTo>
                    <a:cubicBezTo>
                      <a:pt x="1594024" y="0"/>
                      <a:pt x="1624747" y="30723"/>
                      <a:pt x="1624747" y="68621"/>
                    </a:cubicBezTo>
                    <a:lnTo>
                      <a:pt x="1624747" y="1251730"/>
                    </a:lnTo>
                    <a:cubicBezTo>
                      <a:pt x="1624747" y="1269930"/>
                      <a:pt x="1617517" y="1287384"/>
                      <a:pt x="1604648" y="1300253"/>
                    </a:cubicBezTo>
                    <a:cubicBezTo>
                      <a:pt x="1591779" y="1313121"/>
                      <a:pt x="1574325" y="1320351"/>
                      <a:pt x="1556126" y="1320351"/>
                    </a:cubicBezTo>
                    <a:lnTo>
                      <a:pt x="68621" y="1320351"/>
                    </a:lnTo>
                    <a:cubicBezTo>
                      <a:pt x="50422" y="1320351"/>
                      <a:pt x="32968" y="1313121"/>
                      <a:pt x="20099" y="1300253"/>
                    </a:cubicBezTo>
                    <a:cubicBezTo>
                      <a:pt x="7230" y="1287384"/>
                      <a:pt x="0" y="1269930"/>
                      <a:pt x="0" y="1251730"/>
                    </a:cubicBezTo>
                    <a:lnTo>
                      <a:pt x="0" y="68621"/>
                    </a:lnTo>
                    <a:cubicBezTo>
                      <a:pt x="0" y="50422"/>
                      <a:pt x="7230" y="32968"/>
                      <a:pt x="20099" y="20099"/>
                    </a:cubicBezTo>
                    <a:cubicBezTo>
                      <a:pt x="32968" y="7230"/>
                      <a:pt x="50422" y="0"/>
                      <a:pt x="68621" y="0"/>
                    </a:cubicBezTo>
                    <a:close/>
                  </a:path>
                </a:pathLst>
              </a:custGeom>
              <a:solidFill>
                <a:srgbClr val="FFFEF7"/>
              </a:solidFill>
              <a:ln w="47625" cap="rnd">
                <a:solidFill>
                  <a:srgbClr val="000000"/>
                </a:solidFill>
                <a:prstDash val="solid"/>
                <a:round/>
              </a:ln>
            </p:spPr>
          </p:sp>
          <p:sp>
            <p:nvSpPr>
              <p:cNvPr id="18" name="TextBox 18"/>
              <p:cNvSpPr txBox="1"/>
              <p:nvPr/>
            </p:nvSpPr>
            <p:spPr>
              <a:xfrm>
                <a:off x="0" y="-9525"/>
                <a:ext cx="1624747" cy="1329876"/>
              </a:xfrm>
              <a:prstGeom prst="rect">
                <a:avLst/>
              </a:prstGeom>
            </p:spPr>
            <p:txBody>
              <a:bodyPr lIns="0" tIns="0" rIns="0" bIns="0" rtlCol="0" anchor="ctr"/>
              <a:lstStyle/>
              <a:p>
                <a:pPr marL="0" lvl="0" indent="0" algn="ctr">
                  <a:lnSpc>
                    <a:spcPts val="700"/>
                  </a:lnSpc>
                  <a:spcBef>
                    <a:spcPct val="0"/>
                  </a:spcBef>
                </a:pPr>
                <a:endParaRPr/>
              </a:p>
            </p:txBody>
          </p:sp>
        </p:grpSp>
        <p:grpSp>
          <p:nvGrpSpPr>
            <p:cNvPr id="19" name="Group 19"/>
            <p:cNvGrpSpPr/>
            <p:nvPr/>
          </p:nvGrpSpPr>
          <p:grpSpPr>
            <a:xfrm rot="5400000">
              <a:off x="2282066" y="6271209"/>
              <a:ext cx="1681785" cy="168178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22" name="Group 22"/>
            <p:cNvGrpSpPr/>
            <p:nvPr/>
          </p:nvGrpSpPr>
          <p:grpSpPr>
            <a:xfrm rot="5400000">
              <a:off x="2494436" y="6555545"/>
              <a:ext cx="1257045" cy="1155020"/>
              <a:chOff x="0" y="0"/>
              <a:chExt cx="884596" cy="812800"/>
            </a:xfrm>
          </p:grpSpPr>
          <p:sp>
            <p:nvSpPr>
              <p:cNvPr id="23" name="Freeform 23"/>
              <p:cNvSpPr/>
              <p:nvPr/>
            </p:nvSpPr>
            <p:spPr>
              <a:xfrm>
                <a:off x="0" y="27257"/>
                <a:ext cx="864187" cy="758287"/>
              </a:xfrm>
              <a:custGeom>
                <a:avLst/>
                <a:gdLst/>
                <a:ahLst/>
                <a:cxnLst/>
                <a:rect l="l" t="t" r="r" b="b"/>
                <a:pathLst>
                  <a:path w="864187" h="758287">
                    <a:moveTo>
                      <a:pt x="849756" y="344303"/>
                    </a:moveTo>
                    <a:lnTo>
                      <a:pt x="513035" y="7583"/>
                    </a:lnTo>
                    <a:cubicBezTo>
                      <a:pt x="507199" y="1746"/>
                      <a:pt x="498421" y="0"/>
                      <a:pt x="490794" y="3159"/>
                    </a:cubicBezTo>
                    <a:cubicBezTo>
                      <a:pt x="483168" y="6317"/>
                      <a:pt x="478196" y="13759"/>
                      <a:pt x="478196" y="22014"/>
                    </a:cubicBezTo>
                    <a:lnTo>
                      <a:pt x="478196" y="126672"/>
                    </a:lnTo>
                    <a:cubicBezTo>
                      <a:pt x="478196" y="139740"/>
                      <a:pt x="473005" y="152272"/>
                      <a:pt x="463765" y="161512"/>
                    </a:cubicBezTo>
                    <a:cubicBezTo>
                      <a:pt x="454525" y="170752"/>
                      <a:pt x="441993" y="175943"/>
                      <a:pt x="428925" y="175943"/>
                    </a:cubicBezTo>
                    <a:lnTo>
                      <a:pt x="49271" y="175943"/>
                    </a:lnTo>
                    <a:cubicBezTo>
                      <a:pt x="36203" y="175943"/>
                      <a:pt x="23671" y="181134"/>
                      <a:pt x="14431" y="190374"/>
                    </a:cubicBezTo>
                    <a:cubicBezTo>
                      <a:pt x="5191" y="199614"/>
                      <a:pt x="0" y="212146"/>
                      <a:pt x="0" y="225214"/>
                    </a:cubicBezTo>
                    <a:lnTo>
                      <a:pt x="0" y="533072"/>
                    </a:lnTo>
                    <a:cubicBezTo>
                      <a:pt x="0" y="546140"/>
                      <a:pt x="5191" y="558672"/>
                      <a:pt x="14431" y="567912"/>
                    </a:cubicBezTo>
                    <a:cubicBezTo>
                      <a:pt x="23671" y="577152"/>
                      <a:pt x="36203" y="582343"/>
                      <a:pt x="49271" y="582343"/>
                    </a:cubicBezTo>
                    <a:lnTo>
                      <a:pt x="428925" y="582343"/>
                    </a:lnTo>
                    <a:cubicBezTo>
                      <a:pt x="456137" y="582343"/>
                      <a:pt x="478196" y="604402"/>
                      <a:pt x="478196" y="631614"/>
                    </a:cubicBezTo>
                    <a:lnTo>
                      <a:pt x="478196" y="736272"/>
                    </a:lnTo>
                    <a:cubicBezTo>
                      <a:pt x="478196" y="744527"/>
                      <a:pt x="483168" y="751969"/>
                      <a:pt x="490794" y="755127"/>
                    </a:cubicBezTo>
                    <a:cubicBezTo>
                      <a:pt x="498421" y="758286"/>
                      <a:pt x="507199" y="756540"/>
                      <a:pt x="513035" y="750703"/>
                    </a:cubicBezTo>
                    <a:lnTo>
                      <a:pt x="849756" y="413983"/>
                    </a:lnTo>
                    <a:cubicBezTo>
                      <a:pt x="858996" y="404743"/>
                      <a:pt x="864187" y="392210"/>
                      <a:pt x="864187" y="379143"/>
                    </a:cubicBezTo>
                    <a:cubicBezTo>
                      <a:pt x="864187" y="366076"/>
                      <a:pt x="858996" y="353543"/>
                      <a:pt x="849756" y="344303"/>
                    </a:cubicBezTo>
                    <a:close/>
                  </a:path>
                </a:pathLst>
              </a:custGeom>
              <a:solidFill>
                <a:srgbClr val="FFFFFF"/>
              </a:solidFill>
            </p:spPr>
          </p:sp>
          <p:sp>
            <p:nvSpPr>
              <p:cNvPr id="24" name="TextBox 24"/>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grpSp>
          <p:nvGrpSpPr>
            <p:cNvPr id="25" name="Group 25"/>
            <p:cNvGrpSpPr/>
            <p:nvPr/>
          </p:nvGrpSpPr>
          <p:grpSpPr>
            <a:xfrm>
              <a:off x="5991513" y="9290271"/>
              <a:ext cx="1481812" cy="148181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28" name="Group 28"/>
            <p:cNvGrpSpPr/>
            <p:nvPr/>
          </p:nvGrpSpPr>
          <p:grpSpPr>
            <a:xfrm>
              <a:off x="6178631" y="9522336"/>
              <a:ext cx="1107576" cy="1017682"/>
              <a:chOff x="0" y="0"/>
              <a:chExt cx="884596" cy="812800"/>
            </a:xfrm>
          </p:grpSpPr>
          <p:sp>
            <p:nvSpPr>
              <p:cNvPr id="29" name="Freeform 29"/>
              <p:cNvSpPr/>
              <p:nvPr/>
            </p:nvSpPr>
            <p:spPr>
              <a:xfrm>
                <a:off x="0" y="30935"/>
                <a:ext cx="861433" cy="750930"/>
              </a:xfrm>
              <a:custGeom>
                <a:avLst/>
                <a:gdLst/>
                <a:ahLst/>
                <a:cxnLst/>
                <a:rect l="l" t="t" r="r" b="b"/>
                <a:pathLst>
                  <a:path w="861433" h="750930">
                    <a:moveTo>
                      <a:pt x="845055" y="335924"/>
                    </a:moveTo>
                    <a:lnTo>
                      <a:pt x="517737" y="8606"/>
                    </a:lnTo>
                    <a:cubicBezTo>
                      <a:pt x="511113" y="1982"/>
                      <a:pt x="501150" y="0"/>
                      <a:pt x="492495" y="3585"/>
                    </a:cubicBezTo>
                    <a:cubicBezTo>
                      <a:pt x="483839" y="7170"/>
                      <a:pt x="478196" y="15616"/>
                      <a:pt x="478196" y="24985"/>
                    </a:cubicBezTo>
                    <a:lnTo>
                      <a:pt x="478196" y="116345"/>
                    </a:lnTo>
                    <a:cubicBezTo>
                      <a:pt x="478196" y="131176"/>
                      <a:pt x="472304" y="145399"/>
                      <a:pt x="461817" y="155886"/>
                    </a:cubicBezTo>
                    <a:cubicBezTo>
                      <a:pt x="451330" y="166373"/>
                      <a:pt x="437107" y="172265"/>
                      <a:pt x="422276" y="172265"/>
                    </a:cubicBezTo>
                    <a:lnTo>
                      <a:pt x="55920" y="172265"/>
                    </a:lnTo>
                    <a:cubicBezTo>
                      <a:pt x="41089" y="172265"/>
                      <a:pt x="26866" y="178157"/>
                      <a:pt x="16379" y="188644"/>
                    </a:cubicBezTo>
                    <a:cubicBezTo>
                      <a:pt x="5892" y="199131"/>
                      <a:pt x="0" y="213354"/>
                      <a:pt x="0" y="228185"/>
                    </a:cubicBezTo>
                    <a:lnTo>
                      <a:pt x="0" y="522745"/>
                    </a:lnTo>
                    <a:cubicBezTo>
                      <a:pt x="0" y="537576"/>
                      <a:pt x="5892" y="551799"/>
                      <a:pt x="16379" y="562286"/>
                    </a:cubicBezTo>
                    <a:cubicBezTo>
                      <a:pt x="26866" y="572773"/>
                      <a:pt x="41089" y="578665"/>
                      <a:pt x="55920" y="578665"/>
                    </a:cubicBezTo>
                    <a:lnTo>
                      <a:pt x="422276" y="578665"/>
                    </a:lnTo>
                    <a:cubicBezTo>
                      <a:pt x="437107" y="578665"/>
                      <a:pt x="451330" y="584557"/>
                      <a:pt x="461817" y="595044"/>
                    </a:cubicBezTo>
                    <a:cubicBezTo>
                      <a:pt x="472304" y="605531"/>
                      <a:pt x="478196" y="619754"/>
                      <a:pt x="478196" y="634585"/>
                    </a:cubicBezTo>
                    <a:lnTo>
                      <a:pt x="478196" y="725945"/>
                    </a:lnTo>
                    <a:cubicBezTo>
                      <a:pt x="478196" y="735314"/>
                      <a:pt x="483839" y="743760"/>
                      <a:pt x="492495" y="747345"/>
                    </a:cubicBezTo>
                    <a:cubicBezTo>
                      <a:pt x="501150" y="750930"/>
                      <a:pt x="511113" y="748948"/>
                      <a:pt x="517737" y="742324"/>
                    </a:cubicBezTo>
                    <a:lnTo>
                      <a:pt x="845055" y="415006"/>
                    </a:lnTo>
                    <a:cubicBezTo>
                      <a:pt x="855542" y="404519"/>
                      <a:pt x="861433" y="390296"/>
                      <a:pt x="861433" y="375465"/>
                    </a:cubicBezTo>
                    <a:cubicBezTo>
                      <a:pt x="861433" y="360634"/>
                      <a:pt x="855542" y="346411"/>
                      <a:pt x="845055" y="335924"/>
                    </a:cubicBezTo>
                    <a:close/>
                  </a:path>
                </a:pathLst>
              </a:custGeom>
              <a:solidFill>
                <a:srgbClr val="FFFFFF"/>
              </a:solidFill>
            </p:spPr>
          </p:sp>
          <p:sp>
            <p:nvSpPr>
              <p:cNvPr id="30" name="TextBox 30"/>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sp>
          <p:nvSpPr>
            <p:cNvPr id="31" name="Freeform 31"/>
            <p:cNvSpPr/>
            <p:nvPr/>
          </p:nvSpPr>
          <p:spPr>
            <a:xfrm>
              <a:off x="20018665" y="451801"/>
              <a:ext cx="1216776" cy="304194"/>
            </a:xfrm>
            <a:custGeom>
              <a:avLst/>
              <a:gdLst/>
              <a:ahLst/>
              <a:cxnLst/>
              <a:rect l="l" t="t" r="r" b="b"/>
              <a:pathLst>
                <a:path w="1216776" h="304194">
                  <a:moveTo>
                    <a:pt x="0" y="0"/>
                  </a:moveTo>
                  <a:lnTo>
                    <a:pt x="1216776" y="0"/>
                  </a:lnTo>
                  <a:lnTo>
                    <a:pt x="1216776" y="304194"/>
                  </a:lnTo>
                  <a:lnTo>
                    <a:pt x="0" y="3041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2" name="Freeform 32"/>
            <p:cNvSpPr/>
            <p:nvPr/>
          </p:nvSpPr>
          <p:spPr>
            <a:xfrm>
              <a:off x="1738131" y="8118431"/>
              <a:ext cx="2769656" cy="3825491"/>
            </a:xfrm>
            <a:custGeom>
              <a:avLst/>
              <a:gdLst/>
              <a:ahLst/>
              <a:cxnLst/>
              <a:rect l="l" t="t" r="r" b="b"/>
              <a:pathLst>
                <a:path w="2769656" h="3825491">
                  <a:moveTo>
                    <a:pt x="0" y="0"/>
                  </a:moveTo>
                  <a:lnTo>
                    <a:pt x="2769656" y="0"/>
                  </a:lnTo>
                  <a:lnTo>
                    <a:pt x="2769656" y="3825491"/>
                  </a:lnTo>
                  <a:lnTo>
                    <a:pt x="0" y="3825491"/>
                  </a:lnTo>
                  <a:lnTo>
                    <a:pt x="0" y="0"/>
                  </a:lnTo>
                  <a:close/>
                </a:path>
              </a:pathLst>
            </a:custGeom>
            <a:blipFill>
              <a:blip r:embed="rId11"/>
              <a:stretch>
                <a:fillRect/>
              </a:stretch>
            </a:blipFill>
          </p:spPr>
        </p:sp>
        <p:sp>
          <p:nvSpPr>
            <p:cNvPr id="33" name="TextBox 33"/>
            <p:cNvSpPr txBox="1"/>
            <p:nvPr/>
          </p:nvSpPr>
          <p:spPr>
            <a:xfrm>
              <a:off x="419201" y="1872006"/>
              <a:ext cx="6500991" cy="4108161"/>
            </a:xfrm>
            <a:prstGeom prst="rect">
              <a:avLst/>
            </a:prstGeom>
          </p:spPr>
          <p:txBody>
            <a:bodyPr lIns="0" tIns="0" rIns="0" bIns="0" rtlCol="0" anchor="t">
              <a:spAutoFit/>
            </a:bodyPr>
            <a:lstStyle/>
            <a:p>
              <a:pPr marL="0" lvl="0" indent="0" algn="just">
                <a:lnSpc>
                  <a:spcPts val="3063"/>
                </a:lnSpc>
                <a:spcBef>
                  <a:spcPct val="0"/>
                </a:spcBef>
              </a:pPr>
              <a:r>
                <a:rPr lang="en-US" sz="2188" spc="-21">
                  <a:solidFill>
                    <a:srgbClr val="000000"/>
                  </a:solidFill>
                  <a:latin typeface="DM Sans"/>
                </a:rPr>
                <a:t>O cronograma, no 1º ano de vigência do projeto Erasmus GENIUS, terá de respeitar o período, de junho de 2024 a agosto de 2025, para a realização das mobilidades físicas. Nos restantes anos poderá ser ajustado às necessidades e oportunidades da rede educativa europeia de parceiros.</a:t>
              </a:r>
            </a:p>
          </p:txBody>
        </p:sp>
        <p:sp>
          <p:nvSpPr>
            <p:cNvPr id="34" name="Freeform 34"/>
            <p:cNvSpPr/>
            <p:nvPr/>
          </p:nvSpPr>
          <p:spPr>
            <a:xfrm>
              <a:off x="8149150" y="9374666"/>
              <a:ext cx="2794832" cy="2794832"/>
            </a:xfrm>
            <a:custGeom>
              <a:avLst/>
              <a:gdLst/>
              <a:ahLst/>
              <a:cxnLst/>
              <a:rect l="l" t="t" r="r" b="b"/>
              <a:pathLst>
                <a:path w="2794832" h="2794832">
                  <a:moveTo>
                    <a:pt x="0" y="0"/>
                  </a:moveTo>
                  <a:lnTo>
                    <a:pt x="2794832" y="0"/>
                  </a:lnTo>
                  <a:lnTo>
                    <a:pt x="2794832" y="2794833"/>
                  </a:lnTo>
                  <a:lnTo>
                    <a:pt x="0" y="27948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5" name="TextBox 35"/>
            <p:cNvSpPr txBox="1"/>
            <p:nvPr/>
          </p:nvSpPr>
          <p:spPr>
            <a:xfrm>
              <a:off x="8547305" y="10586313"/>
              <a:ext cx="1998521" cy="3962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DM Sans Bold"/>
                </a:rPr>
                <a:t>Conceção</a:t>
              </a:r>
            </a:p>
          </p:txBody>
        </p:sp>
        <p:sp>
          <p:nvSpPr>
            <p:cNvPr id="36" name="Freeform 36"/>
            <p:cNvSpPr/>
            <p:nvPr/>
          </p:nvSpPr>
          <p:spPr>
            <a:xfrm>
              <a:off x="18593008" y="9314527"/>
              <a:ext cx="2794832" cy="2794832"/>
            </a:xfrm>
            <a:custGeom>
              <a:avLst/>
              <a:gdLst/>
              <a:ahLst/>
              <a:cxnLst/>
              <a:rect l="l" t="t" r="r" b="b"/>
              <a:pathLst>
                <a:path w="2794832" h="2794832">
                  <a:moveTo>
                    <a:pt x="0" y="0"/>
                  </a:moveTo>
                  <a:lnTo>
                    <a:pt x="2794833" y="0"/>
                  </a:lnTo>
                  <a:lnTo>
                    <a:pt x="2794833" y="2794832"/>
                  </a:lnTo>
                  <a:lnTo>
                    <a:pt x="0" y="27948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7" name="TextBox 37"/>
            <p:cNvSpPr txBox="1"/>
            <p:nvPr/>
          </p:nvSpPr>
          <p:spPr>
            <a:xfrm>
              <a:off x="19025128" y="10441778"/>
              <a:ext cx="1998521" cy="3962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DM Sans Bold"/>
                </a:rPr>
                <a:t>Avaliação</a:t>
              </a:r>
            </a:p>
          </p:txBody>
        </p:sp>
        <p:sp>
          <p:nvSpPr>
            <p:cNvPr id="38" name="Freeform 38"/>
            <p:cNvSpPr/>
            <p:nvPr/>
          </p:nvSpPr>
          <p:spPr>
            <a:xfrm>
              <a:off x="11625776" y="9374666"/>
              <a:ext cx="2794832" cy="2794832"/>
            </a:xfrm>
            <a:custGeom>
              <a:avLst/>
              <a:gdLst/>
              <a:ahLst/>
              <a:cxnLst/>
              <a:rect l="l" t="t" r="r" b="b"/>
              <a:pathLst>
                <a:path w="2794832" h="2794832">
                  <a:moveTo>
                    <a:pt x="0" y="0"/>
                  </a:moveTo>
                  <a:lnTo>
                    <a:pt x="2794832" y="0"/>
                  </a:lnTo>
                  <a:lnTo>
                    <a:pt x="2794832" y="2794833"/>
                  </a:lnTo>
                  <a:lnTo>
                    <a:pt x="0" y="279483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9" name="TextBox 39"/>
            <p:cNvSpPr txBox="1"/>
            <p:nvPr/>
          </p:nvSpPr>
          <p:spPr>
            <a:xfrm>
              <a:off x="12024629" y="10611702"/>
              <a:ext cx="1998521" cy="3962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DM Sans Bold"/>
                </a:rPr>
                <a:t>Preparação</a:t>
              </a:r>
            </a:p>
          </p:txBody>
        </p:sp>
        <p:sp>
          <p:nvSpPr>
            <p:cNvPr id="40" name="Freeform 40"/>
            <p:cNvSpPr/>
            <p:nvPr/>
          </p:nvSpPr>
          <p:spPr>
            <a:xfrm>
              <a:off x="15106408" y="9314527"/>
              <a:ext cx="2794832" cy="2794832"/>
            </a:xfrm>
            <a:custGeom>
              <a:avLst/>
              <a:gdLst/>
              <a:ahLst/>
              <a:cxnLst/>
              <a:rect l="l" t="t" r="r" b="b"/>
              <a:pathLst>
                <a:path w="2794832" h="2794832">
                  <a:moveTo>
                    <a:pt x="0" y="0"/>
                  </a:moveTo>
                  <a:lnTo>
                    <a:pt x="2794832" y="0"/>
                  </a:lnTo>
                  <a:lnTo>
                    <a:pt x="2794832" y="2794832"/>
                  </a:lnTo>
                  <a:lnTo>
                    <a:pt x="0" y="279483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41" name="TextBox 41"/>
            <p:cNvSpPr txBox="1"/>
            <p:nvPr/>
          </p:nvSpPr>
          <p:spPr>
            <a:xfrm>
              <a:off x="15505631" y="10526174"/>
              <a:ext cx="1998521" cy="3962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DM Sans Bold"/>
                </a:rPr>
                <a:t>Realização</a:t>
              </a:r>
            </a:p>
          </p:txBody>
        </p:sp>
        <p:sp>
          <p:nvSpPr>
            <p:cNvPr id="42" name="Freeform 42"/>
            <p:cNvSpPr/>
            <p:nvPr/>
          </p:nvSpPr>
          <p:spPr>
            <a:xfrm>
              <a:off x="7879378" y="2103349"/>
              <a:ext cx="13656311" cy="3929340"/>
            </a:xfrm>
            <a:custGeom>
              <a:avLst/>
              <a:gdLst/>
              <a:ahLst/>
              <a:cxnLst/>
              <a:rect l="l" t="t" r="r" b="b"/>
              <a:pathLst>
                <a:path w="13656311" h="3929340">
                  <a:moveTo>
                    <a:pt x="0" y="0"/>
                  </a:moveTo>
                  <a:lnTo>
                    <a:pt x="13656311" y="0"/>
                  </a:lnTo>
                  <a:lnTo>
                    <a:pt x="13656311" y="3929340"/>
                  </a:lnTo>
                  <a:lnTo>
                    <a:pt x="0" y="3929340"/>
                  </a:lnTo>
                  <a:lnTo>
                    <a:pt x="0" y="0"/>
                  </a:lnTo>
                  <a:close/>
                </a:path>
              </a:pathLst>
            </a:custGeom>
            <a:blipFill>
              <a:blip r:embed="rId20"/>
              <a:stretch>
                <a:fillRect/>
              </a:stretch>
            </a:blipFill>
          </p:spPr>
        </p:sp>
        <p:sp>
          <p:nvSpPr>
            <p:cNvPr id="43" name="TextBox 43"/>
            <p:cNvSpPr txBox="1"/>
            <p:nvPr/>
          </p:nvSpPr>
          <p:spPr>
            <a:xfrm>
              <a:off x="256975" y="807655"/>
              <a:ext cx="6430761" cy="989960"/>
            </a:xfrm>
            <a:prstGeom prst="rect">
              <a:avLst/>
            </a:prstGeom>
          </p:spPr>
          <p:txBody>
            <a:bodyPr lIns="0" tIns="0" rIns="0" bIns="0" rtlCol="0" anchor="t">
              <a:spAutoFit/>
            </a:bodyPr>
            <a:lstStyle/>
            <a:p>
              <a:pPr marL="0" lvl="0" indent="0">
                <a:lnSpc>
                  <a:spcPts val="6238"/>
                </a:lnSpc>
                <a:spcBef>
                  <a:spcPct val="0"/>
                </a:spcBef>
              </a:pPr>
              <a:r>
                <a:rPr lang="en-US" sz="4456">
                  <a:solidFill>
                    <a:srgbClr val="000000"/>
                  </a:solidFill>
                  <a:latin typeface="Repo Bold Bold"/>
                </a:rPr>
                <a:t>Timeline action</a:t>
              </a:r>
            </a:p>
          </p:txBody>
        </p:sp>
        <p:sp>
          <p:nvSpPr>
            <p:cNvPr id="44" name="Freeform 44"/>
            <p:cNvSpPr/>
            <p:nvPr/>
          </p:nvSpPr>
          <p:spPr>
            <a:xfrm>
              <a:off x="6229705" y="1235753"/>
              <a:ext cx="916062" cy="229016"/>
            </a:xfrm>
            <a:custGeom>
              <a:avLst/>
              <a:gdLst/>
              <a:ahLst/>
              <a:cxnLst/>
              <a:rect l="l" t="t" r="r" b="b"/>
              <a:pathLst>
                <a:path w="916062" h="229016">
                  <a:moveTo>
                    <a:pt x="0" y="0"/>
                  </a:moveTo>
                  <a:lnTo>
                    <a:pt x="916062" y="0"/>
                  </a:lnTo>
                  <a:lnTo>
                    <a:pt x="916062" y="229015"/>
                  </a:lnTo>
                  <a:lnTo>
                    <a:pt x="0" y="22901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sp>
        <p:nvSpPr>
          <p:cNvPr id="45" name="Freeform 45"/>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21"/>
            <a:stretch>
              <a:fillRect/>
            </a:stretch>
          </a:blipFill>
        </p:spPr>
      </p:sp>
      <p:sp>
        <p:nvSpPr>
          <p:cNvPr id="46" name="Freeform 46"/>
          <p:cNvSpPr/>
          <p:nvPr/>
        </p:nvSpPr>
        <p:spPr>
          <a:xfrm>
            <a:off x="16114222" y="1545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22"/>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923764" y="-840575"/>
            <a:ext cx="24539528" cy="13011269"/>
            <a:chOff x="0" y="0"/>
            <a:chExt cx="32719371" cy="17348359"/>
          </a:xfrm>
        </p:grpSpPr>
        <p:sp>
          <p:nvSpPr>
            <p:cNvPr id="4" name="Freeform 4"/>
            <p:cNvSpPr/>
            <p:nvPr/>
          </p:nvSpPr>
          <p:spPr>
            <a:xfrm rot="-2533475">
              <a:off x="21801439" y="1429495"/>
              <a:ext cx="4074572" cy="2244719"/>
            </a:xfrm>
            <a:custGeom>
              <a:avLst/>
              <a:gdLst/>
              <a:ahLst/>
              <a:cxnLst/>
              <a:rect l="l" t="t" r="r" b="b"/>
              <a:pathLst>
                <a:path w="4074572" h="2244719">
                  <a:moveTo>
                    <a:pt x="0" y="0"/>
                  </a:moveTo>
                  <a:lnTo>
                    <a:pt x="4074572" y="0"/>
                  </a:lnTo>
                  <a:lnTo>
                    <a:pt x="4074572" y="2244719"/>
                  </a:lnTo>
                  <a:lnTo>
                    <a:pt x="0" y="22447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757656">
              <a:off x="20579918" y="10799578"/>
              <a:ext cx="11956945" cy="3871061"/>
            </a:xfrm>
            <a:custGeom>
              <a:avLst/>
              <a:gdLst/>
              <a:ahLst/>
              <a:cxnLst/>
              <a:rect l="l" t="t" r="r" b="b"/>
              <a:pathLst>
                <a:path w="11956945" h="3871061">
                  <a:moveTo>
                    <a:pt x="0" y="0"/>
                  </a:moveTo>
                  <a:lnTo>
                    <a:pt x="11956945" y="0"/>
                  </a:lnTo>
                  <a:lnTo>
                    <a:pt x="11956945" y="3871061"/>
                  </a:lnTo>
                  <a:lnTo>
                    <a:pt x="0" y="38710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0" y="0"/>
              <a:ext cx="4885351" cy="4752114"/>
            </a:xfrm>
            <a:custGeom>
              <a:avLst/>
              <a:gdLst/>
              <a:ahLst/>
              <a:cxnLst/>
              <a:rect l="l" t="t" r="r" b="b"/>
              <a:pathLst>
                <a:path w="4885351" h="4752114">
                  <a:moveTo>
                    <a:pt x="0" y="0"/>
                  </a:moveTo>
                  <a:lnTo>
                    <a:pt x="4885351" y="0"/>
                  </a:lnTo>
                  <a:lnTo>
                    <a:pt x="4885351" y="4752114"/>
                  </a:lnTo>
                  <a:lnTo>
                    <a:pt x="0" y="47521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575871" y="1383640"/>
              <a:ext cx="1154414" cy="1594494"/>
            </a:xfrm>
            <a:custGeom>
              <a:avLst/>
              <a:gdLst/>
              <a:ahLst/>
              <a:cxnLst/>
              <a:rect l="l" t="t" r="r" b="b"/>
              <a:pathLst>
                <a:path w="1154414" h="1594494">
                  <a:moveTo>
                    <a:pt x="0" y="0"/>
                  </a:moveTo>
                  <a:lnTo>
                    <a:pt x="1154414" y="0"/>
                  </a:lnTo>
                  <a:lnTo>
                    <a:pt x="1154414" y="1594493"/>
                  </a:lnTo>
                  <a:lnTo>
                    <a:pt x="0" y="1594493"/>
                  </a:lnTo>
                  <a:lnTo>
                    <a:pt x="0" y="0"/>
                  </a:lnTo>
                  <a:close/>
                </a:path>
              </a:pathLst>
            </a:custGeom>
            <a:blipFill>
              <a:blip r:embed="rId9"/>
              <a:stretch>
                <a:fillRect/>
              </a:stretch>
            </a:blipFill>
          </p:spPr>
        </p:sp>
        <p:sp>
          <p:nvSpPr>
            <p:cNvPr id="8" name="Freeform 8"/>
            <p:cNvSpPr/>
            <p:nvPr/>
          </p:nvSpPr>
          <p:spPr>
            <a:xfrm>
              <a:off x="22717314" y="1326852"/>
              <a:ext cx="2585181" cy="745035"/>
            </a:xfrm>
            <a:custGeom>
              <a:avLst/>
              <a:gdLst/>
              <a:ahLst/>
              <a:cxnLst/>
              <a:rect l="l" t="t" r="r" b="b"/>
              <a:pathLst>
                <a:path w="2585181" h="745035">
                  <a:moveTo>
                    <a:pt x="0" y="0"/>
                  </a:moveTo>
                  <a:lnTo>
                    <a:pt x="2585181" y="0"/>
                  </a:lnTo>
                  <a:lnTo>
                    <a:pt x="2585181" y="745035"/>
                  </a:lnTo>
                  <a:lnTo>
                    <a:pt x="0" y="745035"/>
                  </a:lnTo>
                  <a:lnTo>
                    <a:pt x="0" y="0"/>
                  </a:lnTo>
                  <a:close/>
                </a:path>
              </a:pathLst>
            </a:custGeom>
            <a:blipFill>
              <a:blip r:embed="rId10"/>
              <a:stretch>
                <a:fillRect/>
              </a:stretch>
            </a:blipFill>
          </p:spPr>
        </p:sp>
        <p:grpSp>
          <p:nvGrpSpPr>
            <p:cNvPr id="9" name="Group 9"/>
            <p:cNvGrpSpPr/>
            <p:nvPr/>
          </p:nvGrpSpPr>
          <p:grpSpPr>
            <a:xfrm>
              <a:off x="7014913" y="1754608"/>
              <a:ext cx="13821737" cy="1594494"/>
              <a:chOff x="0" y="0"/>
              <a:chExt cx="2730220" cy="314962"/>
            </a:xfrm>
          </p:grpSpPr>
          <p:sp>
            <p:nvSpPr>
              <p:cNvPr id="10" name="Freeform 10"/>
              <p:cNvSpPr/>
              <p:nvPr/>
            </p:nvSpPr>
            <p:spPr>
              <a:xfrm>
                <a:off x="0" y="0"/>
                <a:ext cx="2730220" cy="314962"/>
              </a:xfrm>
              <a:custGeom>
                <a:avLst/>
                <a:gdLst/>
                <a:ahLst/>
                <a:cxnLst/>
                <a:rect l="l" t="t" r="r" b="b"/>
                <a:pathLst>
                  <a:path w="2730220" h="314962">
                    <a:moveTo>
                      <a:pt x="0" y="0"/>
                    </a:moveTo>
                    <a:lnTo>
                      <a:pt x="2730220" y="0"/>
                    </a:lnTo>
                    <a:lnTo>
                      <a:pt x="2730220" y="314962"/>
                    </a:lnTo>
                    <a:lnTo>
                      <a:pt x="0" y="314962"/>
                    </a:lnTo>
                    <a:close/>
                  </a:path>
                </a:pathLst>
              </a:custGeom>
              <a:solidFill>
                <a:srgbClr val="16CE9A"/>
              </a:solidFill>
            </p:spPr>
          </p:sp>
          <p:sp>
            <p:nvSpPr>
              <p:cNvPr id="11" name="TextBox 11"/>
              <p:cNvSpPr txBox="1"/>
              <p:nvPr/>
            </p:nvSpPr>
            <p:spPr>
              <a:xfrm>
                <a:off x="0" y="-38100"/>
                <a:ext cx="2730220" cy="353062"/>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a:off x="7012250" y="3567541"/>
              <a:ext cx="5594928" cy="2287995"/>
            </a:xfrm>
            <a:prstGeom prst="rect">
              <a:avLst/>
            </a:prstGeom>
            <a:solidFill>
              <a:srgbClr val="99DCFF"/>
            </a:solidFill>
            <a:ln w="47625" cap="sq">
              <a:solidFill>
                <a:srgbClr val="2C92D5"/>
              </a:solidFill>
              <a:prstDash val="solid"/>
              <a:miter/>
            </a:ln>
          </p:spPr>
        </p:sp>
        <p:sp>
          <p:nvSpPr>
            <p:cNvPr id="13" name="TextBox 13"/>
            <p:cNvSpPr txBox="1"/>
            <p:nvPr/>
          </p:nvSpPr>
          <p:spPr>
            <a:xfrm>
              <a:off x="7364995" y="4140401"/>
              <a:ext cx="4796326" cy="1175385"/>
            </a:xfrm>
            <a:prstGeom prst="rect">
              <a:avLst/>
            </a:prstGeom>
          </p:spPr>
          <p:txBody>
            <a:bodyPr lIns="0" tIns="0" rIns="0" bIns="0" rtlCol="0" anchor="t">
              <a:spAutoFit/>
            </a:bodyPr>
            <a:lstStyle/>
            <a:p>
              <a:pPr algn="ctr">
                <a:lnSpc>
                  <a:spcPts val="3224"/>
                </a:lnSpc>
              </a:pPr>
              <a:r>
                <a:rPr lang="en-US" sz="2499" spc="97">
                  <a:solidFill>
                    <a:srgbClr val="000000"/>
                  </a:solidFill>
                  <a:latin typeface="Aileron Bold"/>
                </a:rPr>
                <a:t>CURSOS </a:t>
              </a:r>
            </a:p>
            <a:p>
              <a:pPr algn="ctr">
                <a:lnSpc>
                  <a:spcPts val="1289"/>
                </a:lnSpc>
              </a:pPr>
              <a:endParaRPr lang="en-US" sz="2499" spc="97">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PESSOAL DOCENTE</a:t>
              </a:r>
            </a:p>
          </p:txBody>
        </p:sp>
        <p:grpSp>
          <p:nvGrpSpPr>
            <p:cNvPr id="14" name="Group 14"/>
            <p:cNvGrpSpPr/>
            <p:nvPr/>
          </p:nvGrpSpPr>
          <p:grpSpPr>
            <a:xfrm rot="-8100000">
              <a:off x="11784414" y="3908670"/>
              <a:ext cx="1645254" cy="1642622"/>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99DCFF"/>
              </a:solidFill>
            </p:spPr>
          </p:sp>
        </p:grpSp>
        <p:sp>
          <p:nvSpPr>
            <p:cNvPr id="16" name="AutoShape 16"/>
            <p:cNvSpPr/>
            <p:nvPr/>
          </p:nvSpPr>
          <p:spPr>
            <a:xfrm>
              <a:off x="14038844" y="3598643"/>
              <a:ext cx="5379317" cy="2287995"/>
            </a:xfrm>
            <a:prstGeom prst="rect">
              <a:avLst/>
            </a:prstGeom>
            <a:solidFill>
              <a:srgbClr val="99DCFF"/>
            </a:solidFill>
            <a:ln w="47625" cap="sq">
              <a:solidFill>
                <a:srgbClr val="2C92D5"/>
              </a:solidFill>
              <a:prstDash val="solid"/>
              <a:miter/>
            </a:ln>
          </p:spPr>
        </p:sp>
        <p:sp>
          <p:nvSpPr>
            <p:cNvPr id="17" name="TextBox 17"/>
            <p:cNvSpPr txBox="1"/>
            <p:nvPr/>
          </p:nvSpPr>
          <p:spPr>
            <a:xfrm>
              <a:off x="14346163" y="4342590"/>
              <a:ext cx="4826347" cy="704850"/>
            </a:xfrm>
            <a:prstGeom prst="rect">
              <a:avLst/>
            </a:prstGeom>
          </p:spPr>
          <p:txBody>
            <a:bodyPr lIns="0" tIns="0" rIns="0" bIns="0" rtlCol="0" anchor="t">
              <a:spAutoFit/>
            </a:bodyPr>
            <a:lstStyle/>
            <a:p>
              <a:pPr algn="ctr">
                <a:lnSpc>
                  <a:spcPts val="4500"/>
                </a:lnSpc>
              </a:pPr>
              <a:r>
                <a:rPr lang="en-US" sz="3000" spc="150">
                  <a:solidFill>
                    <a:srgbClr val="191919"/>
                  </a:solidFill>
                  <a:latin typeface="Aileron Bold"/>
                </a:rPr>
                <a:t>4 docentes</a:t>
              </a:r>
            </a:p>
          </p:txBody>
        </p:sp>
        <p:sp>
          <p:nvSpPr>
            <p:cNvPr id="18" name="TextBox 18"/>
            <p:cNvSpPr txBox="1"/>
            <p:nvPr/>
          </p:nvSpPr>
          <p:spPr>
            <a:xfrm>
              <a:off x="7014913" y="1649833"/>
              <a:ext cx="13821737" cy="1704975"/>
            </a:xfrm>
            <a:prstGeom prst="rect">
              <a:avLst/>
            </a:prstGeom>
          </p:spPr>
          <p:txBody>
            <a:bodyPr lIns="0" tIns="0" rIns="0" bIns="0" rtlCol="0" anchor="t">
              <a:spAutoFit/>
            </a:bodyPr>
            <a:lstStyle/>
            <a:p>
              <a:pPr algn="ctr">
                <a:lnSpc>
                  <a:spcPts val="5250"/>
                </a:lnSpc>
              </a:pPr>
              <a:r>
                <a:rPr lang="en-US" sz="3500" spc="175">
                  <a:solidFill>
                    <a:srgbClr val="191919"/>
                  </a:solidFill>
                  <a:latin typeface="Aileron Bold"/>
                </a:rPr>
                <a:t>Cada Agrupamento</a:t>
              </a:r>
            </a:p>
            <a:p>
              <a:pPr algn="ctr">
                <a:lnSpc>
                  <a:spcPts val="5250"/>
                </a:lnSpc>
              </a:pPr>
              <a:r>
                <a:rPr lang="en-US" sz="3500" spc="175">
                  <a:solidFill>
                    <a:srgbClr val="191919"/>
                  </a:solidFill>
                  <a:latin typeface="Aileron Bold"/>
                </a:rPr>
                <a:t>Cada ano de vigência/Objetivo</a:t>
              </a:r>
            </a:p>
          </p:txBody>
        </p:sp>
        <p:sp>
          <p:nvSpPr>
            <p:cNvPr id="19" name="AutoShape 19"/>
            <p:cNvSpPr/>
            <p:nvPr/>
          </p:nvSpPr>
          <p:spPr>
            <a:xfrm>
              <a:off x="7014913" y="6230522"/>
              <a:ext cx="5594928" cy="1748245"/>
            </a:xfrm>
            <a:prstGeom prst="rect">
              <a:avLst/>
            </a:prstGeom>
            <a:solidFill>
              <a:srgbClr val="F1E870"/>
            </a:solidFill>
            <a:ln w="47625" cap="sq">
              <a:solidFill>
                <a:srgbClr val="FFE000"/>
              </a:solidFill>
              <a:prstDash val="solid"/>
              <a:miter/>
            </a:ln>
          </p:spPr>
        </p:sp>
        <p:sp>
          <p:nvSpPr>
            <p:cNvPr id="20" name="TextBox 20"/>
            <p:cNvSpPr txBox="1"/>
            <p:nvPr/>
          </p:nvSpPr>
          <p:spPr>
            <a:xfrm>
              <a:off x="7367659" y="6578343"/>
              <a:ext cx="4796326" cy="1175385"/>
            </a:xfrm>
            <a:prstGeom prst="rect">
              <a:avLst/>
            </a:prstGeom>
          </p:spPr>
          <p:txBody>
            <a:bodyPr lIns="0" tIns="0" rIns="0" bIns="0" rtlCol="0" anchor="t">
              <a:spAutoFit/>
            </a:bodyPr>
            <a:lstStyle/>
            <a:p>
              <a:pPr algn="ctr">
                <a:lnSpc>
                  <a:spcPts val="3224"/>
                </a:lnSpc>
              </a:pPr>
              <a:r>
                <a:rPr lang="en-US" sz="2499" spc="97">
                  <a:solidFill>
                    <a:srgbClr val="000000"/>
                  </a:solidFill>
                  <a:latin typeface="Aileron Bold"/>
                </a:rPr>
                <a:t>JOB SHADOWING</a:t>
              </a:r>
            </a:p>
            <a:p>
              <a:pPr algn="ctr">
                <a:lnSpc>
                  <a:spcPts val="1289"/>
                </a:lnSpc>
              </a:pPr>
              <a:endParaRPr lang="en-US" sz="2499" spc="97">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PESSOAL DOCENTE</a:t>
              </a:r>
            </a:p>
          </p:txBody>
        </p:sp>
        <p:grpSp>
          <p:nvGrpSpPr>
            <p:cNvPr id="21" name="Group 21"/>
            <p:cNvGrpSpPr/>
            <p:nvPr/>
          </p:nvGrpSpPr>
          <p:grpSpPr>
            <a:xfrm rot="-8100000">
              <a:off x="11990881" y="6487041"/>
              <a:ext cx="1237185" cy="1235206"/>
              <a:chOff x="0" y="0"/>
              <a:chExt cx="6350000" cy="6339840"/>
            </a:xfrm>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1E870"/>
              </a:solidFill>
            </p:spPr>
          </p:sp>
        </p:grpSp>
        <p:sp>
          <p:nvSpPr>
            <p:cNvPr id="23" name="AutoShape 23"/>
            <p:cNvSpPr/>
            <p:nvPr/>
          </p:nvSpPr>
          <p:spPr>
            <a:xfrm>
              <a:off x="14035340" y="6230522"/>
              <a:ext cx="5262002" cy="1748245"/>
            </a:xfrm>
            <a:prstGeom prst="rect">
              <a:avLst/>
            </a:prstGeom>
            <a:solidFill>
              <a:srgbClr val="EBE487"/>
            </a:solidFill>
            <a:ln w="47625" cap="sq">
              <a:solidFill>
                <a:srgbClr val="FFE000"/>
              </a:solidFill>
              <a:prstDash val="solid"/>
              <a:miter/>
            </a:ln>
          </p:spPr>
        </p:sp>
        <p:sp>
          <p:nvSpPr>
            <p:cNvPr id="24" name="TextBox 24"/>
            <p:cNvSpPr txBox="1"/>
            <p:nvPr/>
          </p:nvSpPr>
          <p:spPr>
            <a:xfrm>
              <a:off x="14419631" y="6701702"/>
              <a:ext cx="4826347" cy="704850"/>
            </a:xfrm>
            <a:prstGeom prst="rect">
              <a:avLst/>
            </a:prstGeom>
          </p:spPr>
          <p:txBody>
            <a:bodyPr lIns="0" tIns="0" rIns="0" bIns="0" rtlCol="0" anchor="t">
              <a:spAutoFit/>
            </a:bodyPr>
            <a:lstStyle/>
            <a:p>
              <a:pPr algn="ctr">
                <a:lnSpc>
                  <a:spcPts val="4500"/>
                </a:lnSpc>
              </a:pPr>
              <a:r>
                <a:rPr lang="en-US" sz="3000" spc="150">
                  <a:solidFill>
                    <a:srgbClr val="191919"/>
                  </a:solidFill>
                  <a:latin typeface="Aileron Bold"/>
                </a:rPr>
                <a:t>4 docentes</a:t>
              </a:r>
            </a:p>
          </p:txBody>
        </p:sp>
        <p:sp>
          <p:nvSpPr>
            <p:cNvPr id="25" name="AutoShape 25"/>
            <p:cNvSpPr/>
            <p:nvPr/>
          </p:nvSpPr>
          <p:spPr>
            <a:xfrm>
              <a:off x="7073991" y="8385166"/>
              <a:ext cx="5594928" cy="1748245"/>
            </a:xfrm>
            <a:prstGeom prst="rect">
              <a:avLst/>
            </a:prstGeom>
            <a:solidFill>
              <a:srgbClr val="96F7D2"/>
            </a:solidFill>
            <a:ln w="47625" cap="sq">
              <a:solidFill>
                <a:srgbClr val="16CE9A"/>
              </a:solidFill>
              <a:prstDash val="solid"/>
              <a:miter/>
            </a:ln>
          </p:spPr>
        </p:sp>
        <p:sp>
          <p:nvSpPr>
            <p:cNvPr id="26" name="TextBox 26"/>
            <p:cNvSpPr txBox="1"/>
            <p:nvPr/>
          </p:nvSpPr>
          <p:spPr>
            <a:xfrm>
              <a:off x="7426736" y="8732988"/>
              <a:ext cx="4796326" cy="1175385"/>
            </a:xfrm>
            <a:prstGeom prst="rect">
              <a:avLst/>
            </a:prstGeom>
          </p:spPr>
          <p:txBody>
            <a:bodyPr lIns="0" tIns="0" rIns="0" bIns="0" rtlCol="0" anchor="t">
              <a:spAutoFit/>
            </a:bodyPr>
            <a:lstStyle/>
            <a:p>
              <a:pPr algn="ctr">
                <a:lnSpc>
                  <a:spcPts val="3224"/>
                </a:lnSpc>
              </a:pPr>
              <a:r>
                <a:rPr lang="en-US" sz="2499" spc="97">
                  <a:solidFill>
                    <a:srgbClr val="000000"/>
                  </a:solidFill>
                  <a:latin typeface="Aileron Bold"/>
                </a:rPr>
                <a:t>JOB SHADOWING</a:t>
              </a:r>
            </a:p>
            <a:p>
              <a:pPr algn="ctr">
                <a:lnSpc>
                  <a:spcPts val="1289"/>
                </a:lnSpc>
              </a:pPr>
              <a:endParaRPr lang="en-US" sz="2499" spc="97">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PESSOAL NÃO DOCENTE</a:t>
              </a:r>
            </a:p>
          </p:txBody>
        </p:sp>
        <p:grpSp>
          <p:nvGrpSpPr>
            <p:cNvPr id="27" name="Group 27"/>
            <p:cNvGrpSpPr/>
            <p:nvPr/>
          </p:nvGrpSpPr>
          <p:grpSpPr>
            <a:xfrm rot="-8100000">
              <a:off x="12049959" y="8641686"/>
              <a:ext cx="1237185" cy="1235206"/>
              <a:chOff x="0" y="0"/>
              <a:chExt cx="6350000" cy="6339840"/>
            </a:xfrm>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96F7D2"/>
              </a:solidFill>
            </p:spPr>
          </p:sp>
        </p:grpSp>
        <p:sp>
          <p:nvSpPr>
            <p:cNvPr id="29" name="AutoShape 29"/>
            <p:cNvSpPr/>
            <p:nvPr/>
          </p:nvSpPr>
          <p:spPr>
            <a:xfrm>
              <a:off x="14094418" y="8321666"/>
              <a:ext cx="5262002" cy="1748245"/>
            </a:xfrm>
            <a:prstGeom prst="rect">
              <a:avLst/>
            </a:prstGeom>
            <a:solidFill>
              <a:srgbClr val="96F7D2"/>
            </a:solidFill>
            <a:ln w="47625" cap="sq">
              <a:solidFill>
                <a:srgbClr val="16CE9A"/>
              </a:solidFill>
              <a:prstDash val="solid"/>
              <a:miter/>
            </a:ln>
          </p:spPr>
        </p:sp>
        <p:sp>
          <p:nvSpPr>
            <p:cNvPr id="30" name="TextBox 30"/>
            <p:cNvSpPr txBox="1"/>
            <p:nvPr/>
          </p:nvSpPr>
          <p:spPr>
            <a:xfrm>
              <a:off x="14323614" y="8795739"/>
              <a:ext cx="4826347" cy="704850"/>
            </a:xfrm>
            <a:prstGeom prst="rect">
              <a:avLst/>
            </a:prstGeom>
          </p:spPr>
          <p:txBody>
            <a:bodyPr lIns="0" tIns="0" rIns="0" bIns="0" rtlCol="0" anchor="t">
              <a:spAutoFit/>
            </a:bodyPr>
            <a:lstStyle/>
            <a:p>
              <a:pPr algn="ctr">
                <a:lnSpc>
                  <a:spcPts val="4500"/>
                </a:lnSpc>
              </a:pPr>
              <a:r>
                <a:rPr lang="en-US" sz="3000" spc="150">
                  <a:solidFill>
                    <a:srgbClr val="191919"/>
                  </a:solidFill>
                  <a:latin typeface="Aileron Bold"/>
                </a:rPr>
                <a:t>1 não  docente</a:t>
              </a:r>
            </a:p>
          </p:txBody>
        </p:sp>
        <p:sp>
          <p:nvSpPr>
            <p:cNvPr id="31" name="AutoShape 31"/>
            <p:cNvSpPr/>
            <p:nvPr/>
          </p:nvSpPr>
          <p:spPr>
            <a:xfrm>
              <a:off x="7014913" y="10476311"/>
              <a:ext cx="5594928" cy="2287995"/>
            </a:xfrm>
            <a:prstGeom prst="rect">
              <a:avLst/>
            </a:prstGeom>
            <a:solidFill>
              <a:srgbClr val="FCBB65"/>
            </a:solidFill>
            <a:ln w="47625" cap="sq">
              <a:solidFill>
                <a:srgbClr val="FF914D"/>
              </a:solidFill>
              <a:prstDash val="solid"/>
              <a:miter/>
            </a:ln>
          </p:spPr>
        </p:sp>
        <p:sp>
          <p:nvSpPr>
            <p:cNvPr id="32" name="TextBox 32"/>
            <p:cNvSpPr txBox="1"/>
            <p:nvPr/>
          </p:nvSpPr>
          <p:spPr>
            <a:xfrm>
              <a:off x="7367659" y="10953793"/>
              <a:ext cx="4796326" cy="1356614"/>
            </a:xfrm>
            <a:prstGeom prst="rect">
              <a:avLst/>
            </a:prstGeom>
          </p:spPr>
          <p:txBody>
            <a:bodyPr lIns="0" tIns="0" rIns="0" bIns="0" rtlCol="0" anchor="t">
              <a:spAutoFit/>
            </a:bodyPr>
            <a:lstStyle/>
            <a:p>
              <a:pPr algn="ctr">
                <a:lnSpc>
                  <a:spcPts val="4256"/>
                </a:lnSpc>
              </a:pPr>
              <a:r>
                <a:rPr lang="en-US" sz="3299" spc="128">
                  <a:solidFill>
                    <a:srgbClr val="000000"/>
                  </a:solidFill>
                  <a:latin typeface="Aileron Bold"/>
                </a:rPr>
                <a:t>LTT</a:t>
              </a:r>
            </a:p>
            <a:p>
              <a:pPr algn="ctr">
                <a:lnSpc>
                  <a:spcPts val="1289"/>
                </a:lnSpc>
              </a:pPr>
              <a:endParaRPr lang="en-US" sz="3299" spc="128">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GRUPO DE ALUNOS</a:t>
              </a:r>
            </a:p>
          </p:txBody>
        </p:sp>
        <p:grpSp>
          <p:nvGrpSpPr>
            <p:cNvPr id="33" name="Group 33"/>
            <p:cNvGrpSpPr/>
            <p:nvPr/>
          </p:nvGrpSpPr>
          <p:grpSpPr>
            <a:xfrm rot="-8100000">
              <a:off x="11787077" y="10817440"/>
              <a:ext cx="1645254" cy="1642622"/>
              <a:chOff x="0" y="0"/>
              <a:chExt cx="6350000" cy="6339840"/>
            </a:xfrm>
          </p:grpSpPr>
          <p:sp>
            <p:nvSpPr>
              <p:cNvPr id="34" name="Freeform 3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CBB65"/>
              </a:solidFill>
            </p:spPr>
          </p:sp>
        </p:grpSp>
        <p:sp>
          <p:nvSpPr>
            <p:cNvPr id="35" name="AutoShape 35"/>
            <p:cNvSpPr/>
            <p:nvPr/>
          </p:nvSpPr>
          <p:spPr>
            <a:xfrm>
              <a:off x="14038844" y="10590633"/>
              <a:ext cx="6797806" cy="3414149"/>
            </a:xfrm>
            <a:prstGeom prst="rect">
              <a:avLst/>
            </a:prstGeom>
            <a:solidFill>
              <a:srgbClr val="FCBB65"/>
            </a:solidFill>
            <a:ln w="47625" cap="sq">
              <a:solidFill>
                <a:srgbClr val="FF914D"/>
              </a:solidFill>
              <a:prstDash val="solid"/>
              <a:miter/>
            </a:ln>
          </p:spPr>
        </p:sp>
        <p:sp>
          <p:nvSpPr>
            <p:cNvPr id="36" name="TextBox 36"/>
            <p:cNvSpPr txBox="1"/>
            <p:nvPr/>
          </p:nvSpPr>
          <p:spPr>
            <a:xfrm>
              <a:off x="14264536" y="10607266"/>
              <a:ext cx="6797806" cy="3154922"/>
            </a:xfrm>
            <a:prstGeom prst="rect">
              <a:avLst/>
            </a:prstGeom>
          </p:spPr>
          <p:txBody>
            <a:bodyPr lIns="0" tIns="0" rIns="0" bIns="0" rtlCol="0" anchor="t">
              <a:spAutoFit/>
            </a:bodyPr>
            <a:lstStyle/>
            <a:p>
              <a:pPr algn="ctr">
                <a:lnSpc>
                  <a:spcPts val="3856"/>
                </a:lnSpc>
              </a:pPr>
              <a:r>
                <a:rPr lang="en-US" sz="2570" spc="128">
                  <a:solidFill>
                    <a:srgbClr val="191919"/>
                  </a:solidFill>
                  <a:latin typeface="Aileron Bold"/>
                </a:rPr>
                <a:t>2 Fluxos</a:t>
              </a:r>
            </a:p>
            <a:p>
              <a:pPr algn="just">
                <a:lnSpc>
                  <a:spcPts val="3856"/>
                </a:lnSpc>
              </a:pPr>
              <a:r>
                <a:rPr lang="en-US" sz="2570" spc="128">
                  <a:solidFill>
                    <a:srgbClr val="191919"/>
                  </a:solidFill>
                  <a:latin typeface="Aileron Bold"/>
                </a:rPr>
                <a:t>8 alunos/por fluxo </a:t>
              </a:r>
            </a:p>
            <a:p>
              <a:pPr marL="555067" lvl="1" indent="-277534" algn="just">
                <a:lnSpc>
                  <a:spcPts val="3856"/>
                </a:lnSpc>
                <a:buFont typeface="Arial"/>
                <a:buChar char="•"/>
              </a:pPr>
              <a:r>
                <a:rPr lang="en-US" sz="2570" spc="128">
                  <a:solidFill>
                    <a:srgbClr val="191919"/>
                  </a:solidFill>
                  <a:latin typeface="Aileron Bold"/>
                </a:rPr>
                <a:t>Total 16 alunos</a:t>
              </a:r>
            </a:p>
            <a:p>
              <a:pPr algn="just">
                <a:lnSpc>
                  <a:spcPts val="3856"/>
                </a:lnSpc>
              </a:pPr>
              <a:r>
                <a:rPr lang="en-US" sz="2570" spc="128">
                  <a:solidFill>
                    <a:srgbClr val="191919"/>
                  </a:solidFill>
                  <a:latin typeface="Aileron Bold"/>
                </a:rPr>
                <a:t>2 acompanhantes/por  fluxo</a:t>
              </a:r>
            </a:p>
            <a:p>
              <a:pPr marL="555067" lvl="1" indent="-277534">
                <a:lnSpc>
                  <a:spcPts val="3856"/>
                </a:lnSpc>
                <a:buFont typeface="Arial"/>
                <a:buChar char="•"/>
              </a:pPr>
              <a:r>
                <a:rPr lang="en-US" sz="2570" spc="128">
                  <a:solidFill>
                    <a:srgbClr val="191919"/>
                  </a:solidFill>
                  <a:latin typeface="Aileron Bold"/>
                </a:rPr>
                <a:t>Total 4 acompanhantes</a:t>
              </a:r>
            </a:p>
          </p:txBody>
        </p:sp>
        <p:grpSp>
          <p:nvGrpSpPr>
            <p:cNvPr id="37" name="Group 37"/>
            <p:cNvGrpSpPr/>
            <p:nvPr/>
          </p:nvGrpSpPr>
          <p:grpSpPr>
            <a:xfrm rot="-5400000">
              <a:off x="623315" y="7882548"/>
              <a:ext cx="10649975" cy="1594494"/>
              <a:chOff x="0" y="0"/>
              <a:chExt cx="2103699" cy="314962"/>
            </a:xfrm>
          </p:grpSpPr>
          <p:sp>
            <p:nvSpPr>
              <p:cNvPr id="38" name="Freeform 38"/>
              <p:cNvSpPr/>
              <p:nvPr/>
            </p:nvSpPr>
            <p:spPr>
              <a:xfrm>
                <a:off x="0" y="0"/>
                <a:ext cx="2103699" cy="314962"/>
              </a:xfrm>
              <a:custGeom>
                <a:avLst/>
                <a:gdLst/>
                <a:ahLst/>
                <a:cxnLst/>
                <a:rect l="l" t="t" r="r" b="b"/>
                <a:pathLst>
                  <a:path w="2103699" h="314962">
                    <a:moveTo>
                      <a:pt x="0" y="0"/>
                    </a:moveTo>
                    <a:lnTo>
                      <a:pt x="2103699" y="0"/>
                    </a:lnTo>
                    <a:lnTo>
                      <a:pt x="2103699" y="314962"/>
                    </a:lnTo>
                    <a:lnTo>
                      <a:pt x="0" y="314962"/>
                    </a:lnTo>
                    <a:close/>
                  </a:path>
                </a:pathLst>
              </a:custGeom>
              <a:solidFill>
                <a:srgbClr val="16CE9A"/>
              </a:solidFill>
            </p:spPr>
          </p:sp>
          <p:sp>
            <p:nvSpPr>
              <p:cNvPr id="39" name="TextBox 39"/>
              <p:cNvSpPr txBox="1"/>
              <p:nvPr/>
            </p:nvSpPr>
            <p:spPr>
              <a:xfrm>
                <a:off x="0" y="-38100"/>
                <a:ext cx="2103699" cy="353062"/>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rot="-5400000">
              <a:off x="649042" y="8378174"/>
              <a:ext cx="10437241" cy="815975"/>
            </a:xfrm>
            <a:prstGeom prst="rect">
              <a:avLst/>
            </a:prstGeom>
          </p:spPr>
          <p:txBody>
            <a:bodyPr lIns="0" tIns="0" rIns="0" bIns="0" rtlCol="0" anchor="t">
              <a:spAutoFit/>
            </a:bodyPr>
            <a:lstStyle/>
            <a:p>
              <a:pPr algn="ctr">
                <a:lnSpc>
                  <a:spcPts val="5250"/>
                </a:lnSpc>
              </a:pPr>
              <a:r>
                <a:rPr lang="en-US" sz="3500" spc="175">
                  <a:solidFill>
                    <a:srgbClr val="191919"/>
                  </a:solidFill>
                  <a:latin typeface="Aileron Bold"/>
                </a:rPr>
                <a:t>Tipo de Mobilidade</a:t>
              </a:r>
            </a:p>
          </p:txBody>
        </p:sp>
        <p:sp>
          <p:nvSpPr>
            <p:cNvPr id="41" name="AutoShape 41"/>
            <p:cNvSpPr/>
            <p:nvPr/>
          </p:nvSpPr>
          <p:spPr>
            <a:xfrm>
              <a:off x="21158061" y="3354807"/>
              <a:ext cx="4376017" cy="10649975"/>
            </a:xfrm>
            <a:prstGeom prst="rect">
              <a:avLst/>
            </a:prstGeom>
            <a:solidFill>
              <a:srgbClr val="16CE9A"/>
            </a:solidFill>
            <a:ln w="47625" cap="sq">
              <a:solidFill>
                <a:srgbClr val="2C92D5"/>
              </a:solidFill>
              <a:prstDash val="solid"/>
              <a:miter/>
            </a:ln>
          </p:spPr>
        </p:sp>
        <p:sp>
          <p:nvSpPr>
            <p:cNvPr id="42" name="TextBox 42"/>
            <p:cNvSpPr txBox="1"/>
            <p:nvPr/>
          </p:nvSpPr>
          <p:spPr>
            <a:xfrm>
              <a:off x="21667866" y="3635200"/>
              <a:ext cx="3356409" cy="563879"/>
            </a:xfrm>
            <a:prstGeom prst="rect">
              <a:avLst/>
            </a:prstGeom>
          </p:spPr>
          <p:txBody>
            <a:bodyPr lIns="0" tIns="0" rIns="0" bIns="0" rtlCol="0" anchor="t">
              <a:spAutoFit/>
            </a:bodyPr>
            <a:lstStyle/>
            <a:p>
              <a:pPr algn="ctr">
                <a:lnSpc>
                  <a:spcPts val="3600"/>
                </a:lnSpc>
              </a:pPr>
              <a:r>
                <a:rPr lang="en-US" sz="2400" spc="120">
                  <a:solidFill>
                    <a:srgbClr val="191919"/>
                  </a:solidFill>
                  <a:latin typeface="Aileron Bold"/>
                </a:rPr>
                <a:t>Previsão 1º ano</a:t>
              </a:r>
            </a:p>
          </p:txBody>
        </p:sp>
        <p:sp>
          <p:nvSpPr>
            <p:cNvPr id="43" name="TextBox 43"/>
            <p:cNvSpPr txBox="1"/>
            <p:nvPr/>
          </p:nvSpPr>
          <p:spPr>
            <a:xfrm>
              <a:off x="21667866" y="4492434"/>
              <a:ext cx="3356409" cy="7077074"/>
            </a:xfrm>
            <a:prstGeom prst="rect">
              <a:avLst/>
            </a:prstGeom>
          </p:spPr>
          <p:txBody>
            <a:bodyPr lIns="0" tIns="0" rIns="0" bIns="0" rtlCol="0" anchor="t">
              <a:spAutoFit/>
            </a:bodyPr>
            <a:lstStyle/>
            <a:p>
              <a:pPr algn="ctr">
                <a:lnSpc>
                  <a:spcPts val="3000"/>
                </a:lnSpc>
              </a:pPr>
              <a:r>
                <a:rPr lang="en-US" sz="2000" spc="100">
                  <a:solidFill>
                    <a:srgbClr val="191919"/>
                  </a:solidFill>
                  <a:latin typeface="Aileron"/>
                </a:rPr>
                <a:t>54 Mobilidades  Individuais: </a:t>
              </a:r>
            </a:p>
            <a:p>
              <a:pPr algn="ctr">
                <a:lnSpc>
                  <a:spcPts val="3000"/>
                </a:lnSpc>
              </a:pPr>
              <a:r>
                <a:rPr lang="en-US" sz="2000" spc="100">
                  <a:solidFill>
                    <a:srgbClr val="191919"/>
                  </a:solidFill>
                  <a:latin typeface="Aileron"/>
                </a:rPr>
                <a:t>24 Cursos - docentes;</a:t>
              </a:r>
            </a:p>
            <a:p>
              <a:pPr algn="ctr">
                <a:lnSpc>
                  <a:spcPts val="3000"/>
                </a:lnSpc>
              </a:pPr>
              <a:r>
                <a:rPr lang="en-US" sz="2000" spc="100">
                  <a:solidFill>
                    <a:srgbClr val="191919"/>
                  </a:solidFill>
                  <a:latin typeface="Aileron"/>
                </a:rPr>
                <a:t>24 Job Shadowing - docentes; </a:t>
              </a:r>
            </a:p>
            <a:p>
              <a:pPr algn="ctr">
                <a:lnSpc>
                  <a:spcPts val="3000"/>
                </a:lnSpc>
              </a:pPr>
              <a:r>
                <a:rPr lang="en-US" sz="2000" spc="100">
                  <a:solidFill>
                    <a:srgbClr val="191919"/>
                  </a:solidFill>
                  <a:latin typeface="Aileron"/>
                </a:rPr>
                <a:t>6 Job Shadowing - não docentes;</a:t>
              </a:r>
            </a:p>
            <a:p>
              <a:pPr algn="ctr">
                <a:lnSpc>
                  <a:spcPts val="3000"/>
                </a:lnSpc>
              </a:pPr>
              <a:r>
                <a:rPr lang="en-US" sz="2000" spc="100">
                  <a:solidFill>
                    <a:srgbClr val="191919"/>
                  </a:solidFill>
                  <a:latin typeface="Aileron"/>
                </a:rPr>
                <a:t>96 Mobilidades de Aprendizagem - discentes;</a:t>
              </a:r>
            </a:p>
            <a:p>
              <a:pPr algn="ctr">
                <a:lnSpc>
                  <a:spcPts val="3000"/>
                </a:lnSpc>
              </a:pPr>
              <a:r>
                <a:rPr lang="en-US" sz="2000" spc="100">
                  <a:solidFill>
                    <a:srgbClr val="191919"/>
                  </a:solidFill>
                  <a:latin typeface="Aileron"/>
                </a:rPr>
                <a:t>24 docentes acompanhantes</a:t>
              </a:r>
            </a:p>
            <a:p>
              <a:pPr algn="ctr">
                <a:lnSpc>
                  <a:spcPts val="3000"/>
                </a:lnSpc>
              </a:pPr>
              <a:endParaRPr lang="en-US" sz="2000" spc="100">
                <a:solidFill>
                  <a:srgbClr val="191919"/>
                </a:solidFill>
                <a:latin typeface="Aileron"/>
              </a:endParaRPr>
            </a:p>
          </p:txBody>
        </p:sp>
        <p:sp>
          <p:nvSpPr>
            <p:cNvPr id="44" name="TextBox 44"/>
            <p:cNvSpPr txBox="1"/>
            <p:nvPr/>
          </p:nvSpPr>
          <p:spPr>
            <a:xfrm>
              <a:off x="21667866" y="11280609"/>
              <a:ext cx="3356409" cy="2392679"/>
            </a:xfrm>
            <a:prstGeom prst="rect">
              <a:avLst/>
            </a:prstGeom>
          </p:spPr>
          <p:txBody>
            <a:bodyPr lIns="0" tIns="0" rIns="0" bIns="0" rtlCol="0" anchor="t">
              <a:spAutoFit/>
            </a:bodyPr>
            <a:lstStyle/>
            <a:p>
              <a:pPr algn="ctr">
                <a:lnSpc>
                  <a:spcPts val="3600"/>
                </a:lnSpc>
              </a:pPr>
              <a:r>
                <a:rPr lang="en-US" sz="2400" spc="120">
                  <a:solidFill>
                    <a:srgbClr val="191919"/>
                  </a:solidFill>
                  <a:latin typeface="Aileron Bold"/>
                </a:rPr>
                <a:t>Sujeito a alterações em função do Budget</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923764" y="-840575"/>
            <a:ext cx="24539528" cy="13011269"/>
            <a:chOff x="0" y="0"/>
            <a:chExt cx="32719371" cy="17348359"/>
          </a:xfrm>
        </p:grpSpPr>
        <p:sp>
          <p:nvSpPr>
            <p:cNvPr id="4" name="Freeform 4"/>
            <p:cNvSpPr/>
            <p:nvPr/>
          </p:nvSpPr>
          <p:spPr>
            <a:xfrm rot="-2533475">
              <a:off x="21801439" y="1429495"/>
              <a:ext cx="4074572" cy="2244719"/>
            </a:xfrm>
            <a:custGeom>
              <a:avLst/>
              <a:gdLst/>
              <a:ahLst/>
              <a:cxnLst/>
              <a:rect l="l" t="t" r="r" b="b"/>
              <a:pathLst>
                <a:path w="4074572" h="2244719">
                  <a:moveTo>
                    <a:pt x="0" y="0"/>
                  </a:moveTo>
                  <a:lnTo>
                    <a:pt x="4074572" y="0"/>
                  </a:lnTo>
                  <a:lnTo>
                    <a:pt x="4074572" y="2244719"/>
                  </a:lnTo>
                  <a:lnTo>
                    <a:pt x="0" y="22447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757656">
              <a:off x="20579918" y="10799578"/>
              <a:ext cx="11956945" cy="3871061"/>
            </a:xfrm>
            <a:custGeom>
              <a:avLst/>
              <a:gdLst/>
              <a:ahLst/>
              <a:cxnLst/>
              <a:rect l="l" t="t" r="r" b="b"/>
              <a:pathLst>
                <a:path w="11956945" h="3871061">
                  <a:moveTo>
                    <a:pt x="0" y="0"/>
                  </a:moveTo>
                  <a:lnTo>
                    <a:pt x="11956945" y="0"/>
                  </a:lnTo>
                  <a:lnTo>
                    <a:pt x="11956945" y="3871061"/>
                  </a:lnTo>
                  <a:lnTo>
                    <a:pt x="0" y="38710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0" y="0"/>
              <a:ext cx="4885351" cy="4752114"/>
            </a:xfrm>
            <a:custGeom>
              <a:avLst/>
              <a:gdLst/>
              <a:ahLst/>
              <a:cxnLst/>
              <a:rect l="l" t="t" r="r" b="b"/>
              <a:pathLst>
                <a:path w="4885351" h="4752114">
                  <a:moveTo>
                    <a:pt x="0" y="0"/>
                  </a:moveTo>
                  <a:lnTo>
                    <a:pt x="4885351" y="0"/>
                  </a:lnTo>
                  <a:lnTo>
                    <a:pt x="4885351" y="4752114"/>
                  </a:lnTo>
                  <a:lnTo>
                    <a:pt x="0" y="47521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575871" y="1383640"/>
              <a:ext cx="1154414" cy="1594494"/>
            </a:xfrm>
            <a:custGeom>
              <a:avLst/>
              <a:gdLst/>
              <a:ahLst/>
              <a:cxnLst/>
              <a:rect l="l" t="t" r="r" b="b"/>
              <a:pathLst>
                <a:path w="1154414" h="1594494">
                  <a:moveTo>
                    <a:pt x="0" y="0"/>
                  </a:moveTo>
                  <a:lnTo>
                    <a:pt x="1154414" y="0"/>
                  </a:lnTo>
                  <a:lnTo>
                    <a:pt x="1154414" y="1594493"/>
                  </a:lnTo>
                  <a:lnTo>
                    <a:pt x="0" y="1594493"/>
                  </a:lnTo>
                  <a:lnTo>
                    <a:pt x="0" y="0"/>
                  </a:lnTo>
                  <a:close/>
                </a:path>
              </a:pathLst>
            </a:custGeom>
            <a:blipFill>
              <a:blip r:embed="rId9"/>
              <a:stretch>
                <a:fillRect/>
              </a:stretch>
            </a:blipFill>
          </p:spPr>
        </p:sp>
        <p:sp>
          <p:nvSpPr>
            <p:cNvPr id="8" name="Freeform 8"/>
            <p:cNvSpPr/>
            <p:nvPr/>
          </p:nvSpPr>
          <p:spPr>
            <a:xfrm>
              <a:off x="22717314" y="1326852"/>
              <a:ext cx="2585181" cy="745035"/>
            </a:xfrm>
            <a:custGeom>
              <a:avLst/>
              <a:gdLst/>
              <a:ahLst/>
              <a:cxnLst/>
              <a:rect l="l" t="t" r="r" b="b"/>
              <a:pathLst>
                <a:path w="2585181" h="745035">
                  <a:moveTo>
                    <a:pt x="0" y="0"/>
                  </a:moveTo>
                  <a:lnTo>
                    <a:pt x="2585181" y="0"/>
                  </a:lnTo>
                  <a:lnTo>
                    <a:pt x="2585181" y="745035"/>
                  </a:lnTo>
                  <a:lnTo>
                    <a:pt x="0" y="745035"/>
                  </a:lnTo>
                  <a:lnTo>
                    <a:pt x="0" y="0"/>
                  </a:lnTo>
                  <a:close/>
                </a:path>
              </a:pathLst>
            </a:custGeom>
            <a:blipFill>
              <a:blip r:embed="rId10"/>
              <a:stretch>
                <a:fillRect/>
              </a:stretch>
            </a:blipFill>
          </p:spPr>
        </p:sp>
        <p:grpSp>
          <p:nvGrpSpPr>
            <p:cNvPr id="9" name="Group 9"/>
            <p:cNvGrpSpPr/>
            <p:nvPr/>
          </p:nvGrpSpPr>
          <p:grpSpPr>
            <a:xfrm>
              <a:off x="7014913" y="1754608"/>
              <a:ext cx="13821737" cy="1594494"/>
              <a:chOff x="0" y="0"/>
              <a:chExt cx="2730220" cy="314962"/>
            </a:xfrm>
          </p:grpSpPr>
          <p:sp>
            <p:nvSpPr>
              <p:cNvPr id="10" name="Freeform 10"/>
              <p:cNvSpPr/>
              <p:nvPr/>
            </p:nvSpPr>
            <p:spPr>
              <a:xfrm>
                <a:off x="0" y="0"/>
                <a:ext cx="2730220" cy="314962"/>
              </a:xfrm>
              <a:custGeom>
                <a:avLst/>
                <a:gdLst/>
                <a:ahLst/>
                <a:cxnLst/>
                <a:rect l="l" t="t" r="r" b="b"/>
                <a:pathLst>
                  <a:path w="2730220" h="314962">
                    <a:moveTo>
                      <a:pt x="0" y="0"/>
                    </a:moveTo>
                    <a:lnTo>
                      <a:pt x="2730220" y="0"/>
                    </a:lnTo>
                    <a:lnTo>
                      <a:pt x="2730220" y="314962"/>
                    </a:lnTo>
                    <a:lnTo>
                      <a:pt x="0" y="314962"/>
                    </a:lnTo>
                    <a:close/>
                  </a:path>
                </a:pathLst>
              </a:custGeom>
              <a:solidFill>
                <a:srgbClr val="16CE9A"/>
              </a:solidFill>
            </p:spPr>
          </p:sp>
          <p:sp>
            <p:nvSpPr>
              <p:cNvPr id="11" name="TextBox 11"/>
              <p:cNvSpPr txBox="1"/>
              <p:nvPr/>
            </p:nvSpPr>
            <p:spPr>
              <a:xfrm>
                <a:off x="0" y="-38100"/>
                <a:ext cx="2730220" cy="353062"/>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a:off x="7012250" y="3567541"/>
              <a:ext cx="5594928" cy="2287995"/>
            </a:xfrm>
            <a:prstGeom prst="rect">
              <a:avLst/>
            </a:prstGeom>
            <a:solidFill>
              <a:srgbClr val="99DCFF"/>
            </a:solidFill>
            <a:ln w="47625" cap="sq">
              <a:solidFill>
                <a:srgbClr val="2C92D5"/>
              </a:solidFill>
              <a:prstDash val="solid"/>
              <a:miter/>
            </a:ln>
          </p:spPr>
        </p:sp>
        <p:sp>
          <p:nvSpPr>
            <p:cNvPr id="13" name="TextBox 13"/>
            <p:cNvSpPr txBox="1"/>
            <p:nvPr/>
          </p:nvSpPr>
          <p:spPr>
            <a:xfrm>
              <a:off x="7364995" y="3607001"/>
              <a:ext cx="4796326" cy="2242185"/>
            </a:xfrm>
            <a:prstGeom prst="rect">
              <a:avLst/>
            </a:prstGeom>
          </p:spPr>
          <p:txBody>
            <a:bodyPr lIns="0" tIns="0" rIns="0" bIns="0" rtlCol="0" anchor="t">
              <a:spAutoFit/>
            </a:bodyPr>
            <a:lstStyle/>
            <a:p>
              <a:pPr algn="ctr">
                <a:lnSpc>
                  <a:spcPts val="3224"/>
                </a:lnSpc>
              </a:pPr>
              <a:r>
                <a:rPr lang="en-US" sz="2499" spc="97">
                  <a:solidFill>
                    <a:srgbClr val="000000"/>
                  </a:solidFill>
                  <a:latin typeface="Aileron Bold"/>
                </a:rPr>
                <a:t>CURSOS CLIL, STEAM,TIC, ESTRUTURADOS</a:t>
              </a:r>
            </a:p>
            <a:p>
              <a:pPr algn="ctr">
                <a:lnSpc>
                  <a:spcPts val="1289"/>
                </a:lnSpc>
              </a:pPr>
              <a:endParaRPr lang="en-US" sz="2499" spc="97">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PESSOAL DOCENTE</a:t>
              </a:r>
            </a:p>
          </p:txBody>
        </p:sp>
        <p:grpSp>
          <p:nvGrpSpPr>
            <p:cNvPr id="14" name="Group 14"/>
            <p:cNvGrpSpPr/>
            <p:nvPr/>
          </p:nvGrpSpPr>
          <p:grpSpPr>
            <a:xfrm rot="-8100000">
              <a:off x="11784414" y="3908670"/>
              <a:ext cx="1645254" cy="1642622"/>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99DCFF"/>
              </a:solidFill>
            </p:spPr>
          </p:sp>
        </p:grpSp>
        <p:sp>
          <p:nvSpPr>
            <p:cNvPr id="16" name="AutoShape 16"/>
            <p:cNvSpPr/>
            <p:nvPr/>
          </p:nvSpPr>
          <p:spPr>
            <a:xfrm>
              <a:off x="14038844" y="3598643"/>
              <a:ext cx="5379317" cy="2287995"/>
            </a:xfrm>
            <a:prstGeom prst="rect">
              <a:avLst/>
            </a:prstGeom>
            <a:solidFill>
              <a:srgbClr val="99DCFF"/>
            </a:solidFill>
            <a:ln w="47625" cap="sq">
              <a:solidFill>
                <a:srgbClr val="2C92D5"/>
              </a:solidFill>
              <a:prstDash val="solid"/>
              <a:miter/>
            </a:ln>
          </p:spPr>
        </p:sp>
        <p:sp>
          <p:nvSpPr>
            <p:cNvPr id="17" name="TextBox 17"/>
            <p:cNvSpPr txBox="1"/>
            <p:nvPr/>
          </p:nvSpPr>
          <p:spPr>
            <a:xfrm>
              <a:off x="14346163" y="3961590"/>
              <a:ext cx="4826347" cy="1466850"/>
            </a:xfrm>
            <a:prstGeom prst="rect">
              <a:avLst/>
            </a:prstGeom>
          </p:spPr>
          <p:txBody>
            <a:bodyPr lIns="0" tIns="0" rIns="0" bIns="0" rtlCol="0" anchor="t">
              <a:spAutoFit/>
            </a:bodyPr>
            <a:lstStyle/>
            <a:p>
              <a:pPr algn="ctr">
                <a:lnSpc>
                  <a:spcPts val="4500"/>
                </a:lnSpc>
              </a:pPr>
              <a:r>
                <a:rPr lang="en-US" sz="3000" spc="150">
                  <a:solidFill>
                    <a:srgbClr val="191919"/>
                  </a:solidFill>
                  <a:latin typeface="Aileron Bold"/>
                </a:rPr>
                <a:t>48 docentes</a:t>
              </a:r>
            </a:p>
            <a:p>
              <a:pPr algn="ctr">
                <a:lnSpc>
                  <a:spcPts val="4500"/>
                </a:lnSpc>
              </a:pPr>
              <a:r>
                <a:rPr lang="en-US" sz="3000" spc="150">
                  <a:solidFill>
                    <a:srgbClr val="191919"/>
                  </a:solidFill>
                  <a:latin typeface="Aileron Bold"/>
                </a:rPr>
                <a:t>(6%)</a:t>
              </a:r>
            </a:p>
          </p:txBody>
        </p:sp>
        <p:sp>
          <p:nvSpPr>
            <p:cNvPr id="18" name="TextBox 18"/>
            <p:cNvSpPr txBox="1"/>
            <p:nvPr/>
          </p:nvSpPr>
          <p:spPr>
            <a:xfrm>
              <a:off x="7014913" y="1649833"/>
              <a:ext cx="13821737" cy="1704975"/>
            </a:xfrm>
            <a:prstGeom prst="rect">
              <a:avLst/>
            </a:prstGeom>
          </p:spPr>
          <p:txBody>
            <a:bodyPr lIns="0" tIns="0" rIns="0" bIns="0" rtlCol="0" anchor="t">
              <a:spAutoFit/>
            </a:bodyPr>
            <a:lstStyle/>
            <a:p>
              <a:pPr algn="ctr">
                <a:lnSpc>
                  <a:spcPts val="5250"/>
                </a:lnSpc>
              </a:pPr>
              <a:r>
                <a:rPr lang="en-US" sz="3500" spc="175">
                  <a:solidFill>
                    <a:srgbClr val="191919"/>
                  </a:solidFill>
                  <a:latin typeface="Aileron Bold"/>
                </a:rPr>
                <a:t>Previsão: Consórcio Erasmus GENIUS</a:t>
              </a:r>
            </a:p>
            <a:p>
              <a:pPr algn="ctr">
                <a:lnSpc>
                  <a:spcPts val="5250"/>
                </a:lnSpc>
              </a:pPr>
              <a:r>
                <a:rPr lang="en-US" sz="3500" spc="175">
                  <a:solidFill>
                    <a:srgbClr val="191919"/>
                  </a:solidFill>
                  <a:latin typeface="Aileron Bold"/>
                </a:rPr>
                <a:t>Quatro anos de vigência (2024-2027)</a:t>
              </a:r>
            </a:p>
          </p:txBody>
        </p:sp>
        <p:sp>
          <p:nvSpPr>
            <p:cNvPr id="19" name="AutoShape 19"/>
            <p:cNvSpPr/>
            <p:nvPr/>
          </p:nvSpPr>
          <p:spPr>
            <a:xfrm>
              <a:off x="7014913" y="6230522"/>
              <a:ext cx="5594928" cy="1748245"/>
            </a:xfrm>
            <a:prstGeom prst="rect">
              <a:avLst/>
            </a:prstGeom>
            <a:solidFill>
              <a:srgbClr val="F1E870"/>
            </a:solidFill>
            <a:ln w="47625" cap="sq">
              <a:solidFill>
                <a:srgbClr val="FFE000"/>
              </a:solidFill>
              <a:prstDash val="solid"/>
              <a:miter/>
            </a:ln>
          </p:spPr>
        </p:sp>
        <p:sp>
          <p:nvSpPr>
            <p:cNvPr id="20" name="TextBox 20"/>
            <p:cNvSpPr txBox="1"/>
            <p:nvPr/>
          </p:nvSpPr>
          <p:spPr>
            <a:xfrm>
              <a:off x="7367659" y="6578343"/>
              <a:ext cx="4796326" cy="1175385"/>
            </a:xfrm>
            <a:prstGeom prst="rect">
              <a:avLst/>
            </a:prstGeom>
          </p:spPr>
          <p:txBody>
            <a:bodyPr lIns="0" tIns="0" rIns="0" bIns="0" rtlCol="0" anchor="t">
              <a:spAutoFit/>
            </a:bodyPr>
            <a:lstStyle/>
            <a:p>
              <a:pPr algn="ctr">
                <a:lnSpc>
                  <a:spcPts val="3224"/>
                </a:lnSpc>
              </a:pPr>
              <a:r>
                <a:rPr lang="en-US" sz="2499" spc="97">
                  <a:solidFill>
                    <a:srgbClr val="000000"/>
                  </a:solidFill>
                  <a:latin typeface="Aileron Bold"/>
                </a:rPr>
                <a:t>JOB SHADOWING</a:t>
              </a:r>
            </a:p>
            <a:p>
              <a:pPr algn="ctr">
                <a:lnSpc>
                  <a:spcPts val="1289"/>
                </a:lnSpc>
              </a:pPr>
              <a:endParaRPr lang="en-US" sz="2499" spc="97">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PESSOAL DOCENTE</a:t>
              </a:r>
            </a:p>
          </p:txBody>
        </p:sp>
        <p:grpSp>
          <p:nvGrpSpPr>
            <p:cNvPr id="21" name="Group 21"/>
            <p:cNvGrpSpPr/>
            <p:nvPr/>
          </p:nvGrpSpPr>
          <p:grpSpPr>
            <a:xfrm rot="-8100000">
              <a:off x="11990881" y="6487041"/>
              <a:ext cx="1237185" cy="1235206"/>
              <a:chOff x="0" y="0"/>
              <a:chExt cx="6350000" cy="6339840"/>
            </a:xfrm>
          </p:grpSpPr>
          <p:sp>
            <p:nvSpPr>
              <p:cNvPr id="22" name="Freeform 2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1E870"/>
              </a:solidFill>
            </p:spPr>
          </p:sp>
        </p:grpSp>
        <p:sp>
          <p:nvSpPr>
            <p:cNvPr id="23" name="AutoShape 23"/>
            <p:cNvSpPr/>
            <p:nvPr/>
          </p:nvSpPr>
          <p:spPr>
            <a:xfrm>
              <a:off x="14035340" y="6230522"/>
              <a:ext cx="5262002" cy="1748245"/>
            </a:xfrm>
            <a:prstGeom prst="rect">
              <a:avLst/>
            </a:prstGeom>
            <a:solidFill>
              <a:srgbClr val="EBE487"/>
            </a:solidFill>
            <a:ln w="47625" cap="sq">
              <a:solidFill>
                <a:srgbClr val="FFE000"/>
              </a:solidFill>
              <a:prstDash val="solid"/>
              <a:miter/>
            </a:ln>
          </p:spPr>
        </p:sp>
        <p:sp>
          <p:nvSpPr>
            <p:cNvPr id="24" name="TextBox 24"/>
            <p:cNvSpPr txBox="1"/>
            <p:nvPr/>
          </p:nvSpPr>
          <p:spPr>
            <a:xfrm>
              <a:off x="14419631" y="6320702"/>
              <a:ext cx="4826347" cy="1466850"/>
            </a:xfrm>
            <a:prstGeom prst="rect">
              <a:avLst/>
            </a:prstGeom>
          </p:spPr>
          <p:txBody>
            <a:bodyPr lIns="0" tIns="0" rIns="0" bIns="0" rtlCol="0" anchor="t">
              <a:spAutoFit/>
            </a:bodyPr>
            <a:lstStyle/>
            <a:p>
              <a:pPr algn="ctr">
                <a:lnSpc>
                  <a:spcPts val="4500"/>
                </a:lnSpc>
              </a:pPr>
              <a:r>
                <a:rPr lang="en-US" sz="3000" spc="150">
                  <a:solidFill>
                    <a:srgbClr val="191919"/>
                  </a:solidFill>
                  <a:latin typeface="Aileron Bold"/>
                </a:rPr>
                <a:t>48 docentes </a:t>
              </a:r>
            </a:p>
            <a:p>
              <a:pPr algn="ctr">
                <a:lnSpc>
                  <a:spcPts val="4500"/>
                </a:lnSpc>
              </a:pPr>
              <a:r>
                <a:rPr lang="en-US" sz="3000" spc="150">
                  <a:solidFill>
                    <a:srgbClr val="191919"/>
                  </a:solidFill>
                  <a:latin typeface="Aileron Bold"/>
                </a:rPr>
                <a:t>(6%)</a:t>
              </a:r>
            </a:p>
          </p:txBody>
        </p:sp>
        <p:sp>
          <p:nvSpPr>
            <p:cNvPr id="25" name="AutoShape 25"/>
            <p:cNvSpPr/>
            <p:nvPr/>
          </p:nvSpPr>
          <p:spPr>
            <a:xfrm>
              <a:off x="7073991" y="8385166"/>
              <a:ext cx="5594928" cy="1748245"/>
            </a:xfrm>
            <a:prstGeom prst="rect">
              <a:avLst/>
            </a:prstGeom>
            <a:solidFill>
              <a:srgbClr val="96F7D2"/>
            </a:solidFill>
            <a:ln w="47625" cap="sq">
              <a:solidFill>
                <a:srgbClr val="16CE9A"/>
              </a:solidFill>
              <a:prstDash val="solid"/>
              <a:miter/>
            </a:ln>
          </p:spPr>
        </p:sp>
        <p:sp>
          <p:nvSpPr>
            <p:cNvPr id="26" name="TextBox 26"/>
            <p:cNvSpPr txBox="1"/>
            <p:nvPr/>
          </p:nvSpPr>
          <p:spPr>
            <a:xfrm>
              <a:off x="7426736" y="8732988"/>
              <a:ext cx="4796326" cy="1175385"/>
            </a:xfrm>
            <a:prstGeom prst="rect">
              <a:avLst/>
            </a:prstGeom>
          </p:spPr>
          <p:txBody>
            <a:bodyPr lIns="0" tIns="0" rIns="0" bIns="0" rtlCol="0" anchor="t">
              <a:spAutoFit/>
            </a:bodyPr>
            <a:lstStyle/>
            <a:p>
              <a:pPr algn="ctr">
                <a:lnSpc>
                  <a:spcPts val="3224"/>
                </a:lnSpc>
              </a:pPr>
              <a:r>
                <a:rPr lang="en-US" sz="2499" spc="97">
                  <a:solidFill>
                    <a:srgbClr val="000000"/>
                  </a:solidFill>
                  <a:latin typeface="Aileron Bold"/>
                </a:rPr>
                <a:t>JOB SHADOWING</a:t>
              </a:r>
            </a:p>
            <a:p>
              <a:pPr algn="ctr">
                <a:lnSpc>
                  <a:spcPts val="1289"/>
                </a:lnSpc>
              </a:pPr>
              <a:endParaRPr lang="en-US" sz="2499" spc="97">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PESSOAL NÃO DOCENTE</a:t>
              </a:r>
            </a:p>
          </p:txBody>
        </p:sp>
        <p:grpSp>
          <p:nvGrpSpPr>
            <p:cNvPr id="27" name="Group 27"/>
            <p:cNvGrpSpPr/>
            <p:nvPr/>
          </p:nvGrpSpPr>
          <p:grpSpPr>
            <a:xfrm rot="-8100000">
              <a:off x="12049959" y="8641686"/>
              <a:ext cx="1237185" cy="1235206"/>
              <a:chOff x="0" y="0"/>
              <a:chExt cx="6350000" cy="6339840"/>
            </a:xfrm>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96F7D2"/>
              </a:solidFill>
            </p:spPr>
          </p:sp>
        </p:grpSp>
        <p:sp>
          <p:nvSpPr>
            <p:cNvPr id="29" name="AutoShape 29"/>
            <p:cNvSpPr/>
            <p:nvPr/>
          </p:nvSpPr>
          <p:spPr>
            <a:xfrm>
              <a:off x="14094418" y="8321666"/>
              <a:ext cx="5262002" cy="1748245"/>
            </a:xfrm>
            <a:prstGeom prst="rect">
              <a:avLst/>
            </a:prstGeom>
            <a:solidFill>
              <a:srgbClr val="96F7D2"/>
            </a:solidFill>
            <a:ln w="47625" cap="sq">
              <a:solidFill>
                <a:srgbClr val="16CE9A"/>
              </a:solidFill>
              <a:prstDash val="solid"/>
              <a:miter/>
            </a:ln>
          </p:spPr>
        </p:sp>
        <p:sp>
          <p:nvSpPr>
            <p:cNvPr id="30" name="TextBox 30"/>
            <p:cNvSpPr txBox="1"/>
            <p:nvPr/>
          </p:nvSpPr>
          <p:spPr>
            <a:xfrm>
              <a:off x="14323614" y="8414739"/>
              <a:ext cx="4826347" cy="1466850"/>
            </a:xfrm>
            <a:prstGeom prst="rect">
              <a:avLst/>
            </a:prstGeom>
          </p:spPr>
          <p:txBody>
            <a:bodyPr lIns="0" tIns="0" rIns="0" bIns="0" rtlCol="0" anchor="t">
              <a:spAutoFit/>
            </a:bodyPr>
            <a:lstStyle/>
            <a:p>
              <a:pPr algn="ctr">
                <a:lnSpc>
                  <a:spcPts val="4500"/>
                </a:lnSpc>
              </a:pPr>
              <a:r>
                <a:rPr lang="en-US" sz="3000" spc="150">
                  <a:solidFill>
                    <a:srgbClr val="191919"/>
                  </a:solidFill>
                  <a:latin typeface="Aileron Bold"/>
                </a:rPr>
                <a:t>24 não  docentes (6%)</a:t>
              </a:r>
            </a:p>
          </p:txBody>
        </p:sp>
        <p:sp>
          <p:nvSpPr>
            <p:cNvPr id="31" name="AutoShape 31"/>
            <p:cNvSpPr/>
            <p:nvPr/>
          </p:nvSpPr>
          <p:spPr>
            <a:xfrm>
              <a:off x="7014913" y="10476311"/>
              <a:ext cx="5594928" cy="2287995"/>
            </a:xfrm>
            <a:prstGeom prst="rect">
              <a:avLst/>
            </a:prstGeom>
            <a:solidFill>
              <a:srgbClr val="FCBB65"/>
            </a:solidFill>
            <a:ln w="47625" cap="sq">
              <a:solidFill>
                <a:srgbClr val="FF914D"/>
              </a:solidFill>
              <a:prstDash val="solid"/>
              <a:miter/>
            </a:ln>
          </p:spPr>
        </p:sp>
        <p:sp>
          <p:nvSpPr>
            <p:cNvPr id="32" name="TextBox 32"/>
            <p:cNvSpPr txBox="1"/>
            <p:nvPr/>
          </p:nvSpPr>
          <p:spPr>
            <a:xfrm>
              <a:off x="7367659" y="10953793"/>
              <a:ext cx="4796326" cy="1356614"/>
            </a:xfrm>
            <a:prstGeom prst="rect">
              <a:avLst/>
            </a:prstGeom>
          </p:spPr>
          <p:txBody>
            <a:bodyPr lIns="0" tIns="0" rIns="0" bIns="0" rtlCol="0" anchor="t">
              <a:spAutoFit/>
            </a:bodyPr>
            <a:lstStyle/>
            <a:p>
              <a:pPr algn="ctr">
                <a:lnSpc>
                  <a:spcPts val="4256"/>
                </a:lnSpc>
              </a:pPr>
              <a:r>
                <a:rPr lang="en-US" sz="3299" spc="128">
                  <a:solidFill>
                    <a:srgbClr val="000000"/>
                  </a:solidFill>
                  <a:latin typeface="Aileron Bold"/>
                </a:rPr>
                <a:t>LTT</a:t>
              </a:r>
            </a:p>
            <a:p>
              <a:pPr algn="ctr">
                <a:lnSpc>
                  <a:spcPts val="1289"/>
                </a:lnSpc>
              </a:pPr>
              <a:endParaRPr lang="en-US" sz="3299" spc="128">
                <a:solidFill>
                  <a:srgbClr val="000000"/>
                </a:solidFill>
                <a:latin typeface="Aileron Bold"/>
              </a:endParaRPr>
            </a:p>
            <a:p>
              <a:pPr marL="0" lvl="0" indent="0" algn="ctr">
                <a:lnSpc>
                  <a:spcPts val="2580"/>
                </a:lnSpc>
                <a:spcBef>
                  <a:spcPct val="0"/>
                </a:spcBef>
              </a:pPr>
              <a:r>
                <a:rPr lang="en-US" sz="2000" spc="78">
                  <a:solidFill>
                    <a:srgbClr val="000000"/>
                  </a:solidFill>
                  <a:latin typeface="Aileron Bold"/>
                </a:rPr>
                <a:t>GRUPO DE ALUNOS</a:t>
              </a:r>
            </a:p>
          </p:txBody>
        </p:sp>
        <p:grpSp>
          <p:nvGrpSpPr>
            <p:cNvPr id="33" name="Group 33"/>
            <p:cNvGrpSpPr/>
            <p:nvPr/>
          </p:nvGrpSpPr>
          <p:grpSpPr>
            <a:xfrm rot="-8100000">
              <a:off x="11787077" y="10817440"/>
              <a:ext cx="1645254" cy="1642622"/>
              <a:chOff x="0" y="0"/>
              <a:chExt cx="6350000" cy="6339840"/>
            </a:xfrm>
          </p:grpSpPr>
          <p:sp>
            <p:nvSpPr>
              <p:cNvPr id="34" name="Freeform 3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CBB65"/>
              </a:solidFill>
            </p:spPr>
          </p:sp>
        </p:grpSp>
        <p:sp>
          <p:nvSpPr>
            <p:cNvPr id="35" name="AutoShape 35"/>
            <p:cNvSpPr/>
            <p:nvPr/>
          </p:nvSpPr>
          <p:spPr>
            <a:xfrm>
              <a:off x="14038844" y="10590633"/>
              <a:ext cx="7946292" cy="3414149"/>
            </a:xfrm>
            <a:prstGeom prst="rect">
              <a:avLst/>
            </a:prstGeom>
            <a:solidFill>
              <a:srgbClr val="FCBB65"/>
            </a:solidFill>
            <a:ln w="47625" cap="sq">
              <a:solidFill>
                <a:srgbClr val="FF914D"/>
              </a:solidFill>
              <a:prstDash val="solid"/>
              <a:miter/>
            </a:ln>
          </p:spPr>
        </p:sp>
        <p:sp>
          <p:nvSpPr>
            <p:cNvPr id="36" name="TextBox 36"/>
            <p:cNvSpPr txBox="1"/>
            <p:nvPr/>
          </p:nvSpPr>
          <p:spPr>
            <a:xfrm>
              <a:off x="14264536" y="11075597"/>
              <a:ext cx="7311277" cy="2237310"/>
            </a:xfrm>
            <a:prstGeom prst="rect">
              <a:avLst/>
            </a:prstGeom>
          </p:spPr>
          <p:txBody>
            <a:bodyPr lIns="0" tIns="0" rIns="0" bIns="0" rtlCol="0" anchor="t">
              <a:spAutoFit/>
            </a:bodyPr>
            <a:lstStyle/>
            <a:p>
              <a:pPr algn="just">
                <a:lnSpc>
                  <a:spcPts val="3406"/>
                </a:lnSpc>
              </a:pPr>
              <a:r>
                <a:rPr lang="en-US" sz="2270" spc="113">
                  <a:solidFill>
                    <a:srgbClr val="191919"/>
                  </a:solidFill>
                  <a:latin typeface="Aileron Bold"/>
                </a:rPr>
                <a:t>48 fluxos </a:t>
              </a:r>
            </a:p>
            <a:p>
              <a:pPr algn="just">
                <a:lnSpc>
                  <a:spcPts val="3406"/>
                </a:lnSpc>
              </a:pPr>
              <a:r>
                <a:rPr lang="en-US" sz="2270" spc="113">
                  <a:solidFill>
                    <a:srgbClr val="191919"/>
                  </a:solidFill>
                  <a:latin typeface="Aileron Bold"/>
                </a:rPr>
                <a:t>384 discentes (6%)</a:t>
              </a:r>
            </a:p>
            <a:p>
              <a:pPr algn="just">
                <a:lnSpc>
                  <a:spcPts val="3406"/>
                </a:lnSpc>
              </a:pPr>
              <a:r>
                <a:rPr lang="en-US" sz="2270" spc="113">
                  <a:solidFill>
                    <a:srgbClr val="191919"/>
                  </a:solidFill>
                  <a:latin typeface="Aileron Bold"/>
                </a:rPr>
                <a:t>96 docentes acompanhantes (12%) dinamizadores das Equipas GENIUS</a:t>
              </a:r>
            </a:p>
          </p:txBody>
        </p:sp>
        <p:grpSp>
          <p:nvGrpSpPr>
            <p:cNvPr id="37" name="Group 37"/>
            <p:cNvGrpSpPr/>
            <p:nvPr/>
          </p:nvGrpSpPr>
          <p:grpSpPr>
            <a:xfrm rot="-5400000">
              <a:off x="623315" y="7882548"/>
              <a:ext cx="10649975" cy="1594494"/>
              <a:chOff x="0" y="0"/>
              <a:chExt cx="2103699" cy="314962"/>
            </a:xfrm>
          </p:grpSpPr>
          <p:sp>
            <p:nvSpPr>
              <p:cNvPr id="38" name="Freeform 38"/>
              <p:cNvSpPr/>
              <p:nvPr/>
            </p:nvSpPr>
            <p:spPr>
              <a:xfrm>
                <a:off x="0" y="0"/>
                <a:ext cx="2103699" cy="314962"/>
              </a:xfrm>
              <a:custGeom>
                <a:avLst/>
                <a:gdLst/>
                <a:ahLst/>
                <a:cxnLst/>
                <a:rect l="l" t="t" r="r" b="b"/>
                <a:pathLst>
                  <a:path w="2103699" h="314962">
                    <a:moveTo>
                      <a:pt x="0" y="0"/>
                    </a:moveTo>
                    <a:lnTo>
                      <a:pt x="2103699" y="0"/>
                    </a:lnTo>
                    <a:lnTo>
                      <a:pt x="2103699" y="314962"/>
                    </a:lnTo>
                    <a:lnTo>
                      <a:pt x="0" y="314962"/>
                    </a:lnTo>
                    <a:close/>
                  </a:path>
                </a:pathLst>
              </a:custGeom>
              <a:solidFill>
                <a:srgbClr val="16CE9A"/>
              </a:solidFill>
            </p:spPr>
          </p:sp>
          <p:sp>
            <p:nvSpPr>
              <p:cNvPr id="39" name="TextBox 39"/>
              <p:cNvSpPr txBox="1"/>
              <p:nvPr/>
            </p:nvSpPr>
            <p:spPr>
              <a:xfrm>
                <a:off x="0" y="-38100"/>
                <a:ext cx="2103699" cy="353062"/>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rot="-5400000">
              <a:off x="649042" y="8378174"/>
              <a:ext cx="10437241" cy="815975"/>
            </a:xfrm>
            <a:prstGeom prst="rect">
              <a:avLst/>
            </a:prstGeom>
          </p:spPr>
          <p:txBody>
            <a:bodyPr lIns="0" tIns="0" rIns="0" bIns="0" rtlCol="0" anchor="t">
              <a:spAutoFit/>
            </a:bodyPr>
            <a:lstStyle/>
            <a:p>
              <a:pPr algn="ctr">
                <a:lnSpc>
                  <a:spcPts val="5250"/>
                </a:lnSpc>
              </a:pPr>
              <a:r>
                <a:rPr lang="en-US" sz="3500" spc="175">
                  <a:solidFill>
                    <a:srgbClr val="191919"/>
                  </a:solidFill>
                  <a:latin typeface="Aileron Bold"/>
                </a:rPr>
                <a:t>Tipo de Mobilidade</a:t>
              </a:r>
            </a:p>
          </p:txBody>
        </p:sp>
        <p:sp>
          <p:nvSpPr>
            <p:cNvPr id="41" name="AutoShape 41"/>
            <p:cNvSpPr/>
            <p:nvPr/>
          </p:nvSpPr>
          <p:spPr>
            <a:xfrm>
              <a:off x="21297761" y="6403889"/>
              <a:ext cx="4236317" cy="3251355"/>
            </a:xfrm>
            <a:prstGeom prst="rect">
              <a:avLst/>
            </a:prstGeom>
            <a:solidFill>
              <a:srgbClr val="16CE9A"/>
            </a:solidFill>
            <a:ln w="47625" cap="sq">
              <a:solidFill>
                <a:srgbClr val="2C92D5"/>
              </a:solidFill>
              <a:prstDash val="solid"/>
              <a:miter/>
            </a:ln>
          </p:spPr>
        </p:sp>
        <p:sp>
          <p:nvSpPr>
            <p:cNvPr id="42" name="TextBox 42"/>
            <p:cNvSpPr txBox="1"/>
            <p:nvPr/>
          </p:nvSpPr>
          <p:spPr>
            <a:xfrm>
              <a:off x="21737716" y="6730912"/>
              <a:ext cx="3356409" cy="2392679"/>
            </a:xfrm>
            <a:prstGeom prst="rect">
              <a:avLst/>
            </a:prstGeom>
          </p:spPr>
          <p:txBody>
            <a:bodyPr lIns="0" tIns="0" rIns="0" bIns="0" rtlCol="0" anchor="t">
              <a:spAutoFit/>
            </a:bodyPr>
            <a:lstStyle/>
            <a:p>
              <a:pPr algn="ctr">
                <a:lnSpc>
                  <a:spcPts val="3600"/>
                </a:lnSpc>
              </a:pPr>
              <a:r>
                <a:rPr lang="en-US" sz="2400" spc="120">
                  <a:solidFill>
                    <a:srgbClr val="191919"/>
                  </a:solidFill>
                  <a:latin typeface="Aileron Bold"/>
                </a:rPr>
                <a:t>Sujeito a alterações em função do Budget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1683888">
            <a:off x="15804645" y="5661472"/>
            <a:ext cx="2909310" cy="6226150"/>
          </a:xfrm>
          <a:custGeom>
            <a:avLst/>
            <a:gdLst/>
            <a:ahLst/>
            <a:cxnLst/>
            <a:rect l="l" t="t" r="r" b="b"/>
            <a:pathLst>
              <a:path w="2909310" h="6226150">
                <a:moveTo>
                  <a:pt x="0" y="0"/>
                </a:moveTo>
                <a:lnTo>
                  <a:pt x="2909310" y="0"/>
                </a:lnTo>
                <a:lnTo>
                  <a:pt x="2909310" y="6226149"/>
                </a:lnTo>
                <a:lnTo>
                  <a:pt x="0" y="622614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683888">
            <a:off x="94237" y="-1178916"/>
            <a:ext cx="3009207" cy="6439938"/>
          </a:xfrm>
          <a:custGeom>
            <a:avLst/>
            <a:gdLst/>
            <a:ahLst/>
            <a:cxnLst/>
            <a:rect l="l" t="t" r="r" b="b"/>
            <a:pathLst>
              <a:path w="3009207" h="6439938">
                <a:moveTo>
                  <a:pt x="0" y="0"/>
                </a:moveTo>
                <a:lnTo>
                  <a:pt x="3009207" y="0"/>
                </a:lnTo>
                <a:lnTo>
                  <a:pt x="3009207" y="6439938"/>
                </a:lnTo>
                <a:lnTo>
                  <a:pt x="0" y="64399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6343506" y="-685341"/>
            <a:ext cx="3664013" cy="3564086"/>
          </a:xfrm>
          <a:custGeom>
            <a:avLst/>
            <a:gdLst/>
            <a:ahLst/>
            <a:cxnLst/>
            <a:rect l="l" t="t" r="r" b="b"/>
            <a:pathLst>
              <a:path w="3664013" h="3564086">
                <a:moveTo>
                  <a:pt x="0" y="0"/>
                </a:moveTo>
                <a:lnTo>
                  <a:pt x="3664013" y="0"/>
                </a:lnTo>
                <a:lnTo>
                  <a:pt x="3664013" y="3564085"/>
                </a:lnTo>
                <a:lnTo>
                  <a:pt x="0" y="35640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6114222" y="1545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9"/>
            <a:stretch>
              <a:fillRect/>
            </a:stretch>
          </a:blipFill>
        </p:spPr>
      </p:sp>
      <p:grpSp>
        <p:nvGrpSpPr>
          <p:cNvPr id="7" name="Group 7"/>
          <p:cNvGrpSpPr/>
          <p:nvPr/>
        </p:nvGrpSpPr>
        <p:grpSpPr>
          <a:xfrm>
            <a:off x="891405" y="1028700"/>
            <a:ext cx="16505191" cy="8998409"/>
            <a:chOff x="0" y="0"/>
            <a:chExt cx="22006921" cy="11997879"/>
          </a:xfrm>
        </p:grpSpPr>
        <p:grpSp>
          <p:nvGrpSpPr>
            <p:cNvPr id="8" name="Group 8"/>
            <p:cNvGrpSpPr/>
            <p:nvPr/>
          </p:nvGrpSpPr>
          <p:grpSpPr>
            <a:xfrm>
              <a:off x="8411331" y="3974536"/>
              <a:ext cx="13595591" cy="3782076"/>
              <a:chOff x="0" y="0"/>
              <a:chExt cx="4642889" cy="1291578"/>
            </a:xfrm>
          </p:grpSpPr>
          <p:sp>
            <p:nvSpPr>
              <p:cNvPr id="9" name="Freeform 9"/>
              <p:cNvSpPr/>
              <p:nvPr/>
            </p:nvSpPr>
            <p:spPr>
              <a:xfrm>
                <a:off x="0" y="0"/>
                <a:ext cx="4642889" cy="1291578"/>
              </a:xfrm>
              <a:custGeom>
                <a:avLst/>
                <a:gdLst/>
                <a:ahLst/>
                <a:cxnLst/>
                <a:rect l="l" t="t" r="r" b="b"/>
                <a:pathLst>
                  <a:path w="4642889" h="1291578">
                    <a:moveTo>
                      <a:pt x="25815" y="0"/>
                    </a:moveTo>
                    <a:lnTo>
                      <a:pt x="4617075" y="0"/>
                    </a:lnTo>
                    <a:cubicBezTo>
                      <a:pt x="4631332" y="0"/>
                      <a:pt x="4642889" y="11558"/>
                      <a:pt x="4642889" y="25815"/>
                    </a:cubicBezTo>
                    <a:lnTo>
                      <a:pt x="4642889" y="1265763"/>
                    </a:lnTo>
                    <a:cubicBezTo>
                      <a:pt x="4642889" y="1272609"/>
                      <a:pt x="4640170" y="1279175"/>
                      <a:pt x="4635329" y="1284017"/>
                    </a:cubicBezTo>
                    <a:cubicBezTo>
                      <a:pt x="4630487" y="1288858"/>
                      <a:pt x="4623921" y="1291578"/>
                      <a:pt x="4617075" y="1291578"/>
                    </a:cubicBezTo>
                    <a:lnTo>
                      <a:pt x="25815" y="1291578"/>
                    </a:lnTo>
                    <a:cubicBezTo>
                      <a:pt x="18968" y="1291578"/>
                      <a:pt x="12402" y="1288858"/>
                      <a:pt x="7561" y="1284017"/>
                    </a:cubicBezTo>
                    <a:cubicBezTo>
                      <a:pt x="2720" y="1279175"/>
                      <a:pt x="0" y="1272609"/>
                      <a:pt x="0" y="1265763"/>
                    </a:cubicBezTo>
                    <a:lnTo>
                      <a:pt x="0" y="25815"/>
                    </a:lnTo>
                    <a:cubicBezTo>
                      <a:pt x="0" y="18968"/>
                      <a:pt x="2720" y="12402"/>
                      <a:pt x="7561" y="7561"/>
                    </a:cubicBezTo>
                    <a:cubicBezTo>
                      <a:pt x="12402" y="2720"/>
                      <a:pt x="18968" y="0"/>
                      <a:pt x="25815" y="0"/>
                    </a:cubicBezTo>
                    <a:close/>
                  </a:path>
                </a:pathLst>
              </a:custGeom>
              <a:solidFill>
                <a:srgbClr val="FFFEF7"/>
              </a:solidFill>
              <a:ln w="47625" cap="rnd">
                <a:solidFill>
                  <a:srgbClr val="000000"/>
                </a:solidFill>
                <a:prstDash val="solid"/>
                <a:round/>
              </a:ln>
            </p:spPr>
          </p:sp>
          <p:sp>
            <p:nvSpPr>
              <p:cNvPr id="10" name="TextBox 10"/>
              <p:cNvSpPr txBox="1"/>
              <p:nvPr/>
            </p:nvSpPr>
            <p:spPr>
              <a:xfrm>
                <a:off x="0" y="-9525"/>
                <a:ext cx="4642889" cy="1301103"/>
              </a:xfrm>
              <a:prstGeom prst="rect">
                <a:avLst/>
              </a:prstGeom>
            </p:spPr>
            <p:txBody>
              <a:bodyPr lIns="0" tIns="0" rIns="0" bIns="0" rtlCol="0" anchor="ctr"/>
              <a:lstStyle/>
              <a:p>
                <a:pPr marL="0" lvl="0" indent="0" algn="ctr">
                  <a:lnSpc>
                    <a:spcPts val="700"/>
                  </a:lnSpc>
                  <a:spcBef>
                    <a:spcPct val="0"/>
                  </a:spcBef>
                </a:pPr>
                <a:endParaRPr/>
              </a:p>
            </p:txBody>
          </p:sp>
        </p:grpSp>
        <p:grpSp>
          <p:nvGrpSpPr>
            <p:cNvPr id="11" name="Group 11"/>
            <p:cNvGrpSpPr/>
            <p:nvPr/>
          </p:nvGrpSpPr>
          <p:grpSpPr>
            <a:xfrm>
              <a:off x="0" y="3083651"/>
              <a:ext cx="7325277" cy="5793931"/>
              <a:chOff x="0" y="0"/>
              <a:chExt cx="2501579" cy="1978625"/>
            </a:xfrm>
          </p:grpSpPr>
          <p:sp>
            <p:nvSpPr>
              <p:cNvPr id="12" name="Freeform 12"/>
              <p:cNvSpPr/>
              <p:nvPr/>
            </p:nvSpPr>
            <p:spPr>
              <a:xfrm>
                <a:off x="0" y="0"/>
                <a:ext cx="2501579" cy="1978625"/>
              </a:xfrm>
              <a:custGeom>
                <a:avLst/>
                <a:gdLst/>
                <a:ahLst/>
                <a:cxnLst/>
                <a:rect l="l" t="t" r="r" b="b"/>
                <a:pathLst>
                  <a:path w="2501579" h="1978625">
                    <a:moveTo>
                      <a:pt x="47912" y="0"/>
                    </a:moveTo>
                    <a:lnTo>
                      <a:pt x="2453667" y="0"/>
                    </a:lnTo>
                    <a:cubicBezTo>
                      <a:pt x="2480128" y="0"/>
                      <a:pt x="2501579" y="21451"/>
                      <a:pt x="2501579" y="47912"/>
                    </a:cubicBezTo>
                    <a:lnTo>
                      <a:pt x="2501579" y="1930714"/>
                    </a:lnTo>
                    <a:cubicBezTo>
                      <a:pt x="2501579" y="1957175"/>
                      <a:pt x="2480128" y="1978625"/>
                      <a:pt x="2453667" y="1978625"/>
                    </a:cubicBezTo>
                    <a:lnTo>
                      <a:pt x="47912" y="1978625"/>
                    </a:lnTo>
                    <a:cubicBezTo>
                      <a:pt x="21451" y="1978625"/>
                      <a:pt x="0" y="1957175"/>
                      <a:pt x="0" y="1930714"/>
                    </a:cubicBezTo>
                    <a:lnTo>
                      <a:pt x="0" y="47912"/>
                    </a:lnTo>
                    <a:cubicBezTo>
                      <a:pt x="0" y="21451"/>
                      <a:pt x="21451" y="0"/>
                      <a:pt x="47912" y="0"/>
                    </a:cubicBezTo>
                    <a:close/>
                  </a:path>
                </a:pathLst>
              </a:custGeom>
              <a:solidFill>
                <a:srgbClr val="FFFEF7"/>
              </a:solidFill>
              <a:ln w="47625" cap="rnd">
                <a:solidFill>
                  <a:srgbClr val="000000"/>
                </a:solidFill>
                <a:prstDash val="solid"/>
                <a:round/>
              </a:ln>
            </p:spPr>
          </p:sp>
          <p:sp>
            <p:nvSpPr>
              <p:cNvPr id="13" name="TextBox 13"/>
              <p:cNvSpPr txBox="1"/>
              <p:nvPr/>
            </p:nvSpPr>
            <p:spPr>
              <a:xfrm>
                <a:off x="0" y="-9525"/>
                <a:ext cx="2501579" cy="1988150"/>
              </a:xfrm>
              <a:prstGeom prst="rect">
                <a:avLst/>
              </a:prstGeom>
            </p:spPr>
            <p:txBody>
              <a:bodyPr lIns="0" tIns="0" rIns="0" bIns="0" rtlCol="0" anchor="ctr"/>
              <a:lstStyle/>
              <a:p>
                <a:pPr marL="0" lvl="0" indent="0" algn="ctr">
                  <a:lnSpc>
                    <a:spcPts val="700"/>
                  </a:lnSpc>
                  <a:spcBef>
                    <a:spcPct val="0"/>
                  </a:spcBef>
                </a:pPr>
                <a:endParaRPr/>
              </a:p>
            </p:txBody>
          </p:sp>
        </p:grpSp>
        <p:sp>
          <p:nvSpPr>
            <p:cNvPr id="14" name="Freeform 14"/>
            <p:cNvSpPr/>
            <p:nvPr/>
          </p:nvSpPr>
          <p:spPr>
            <a:xfrm>
              <a:off x="4190834" y="1185023"/>
              <a:ext cx="4146998" cy="1873228"/>
            </a:xfrm>
            <a:custGeom>
              <a:avLst/>
              <a:gdLst/>
              <a:ahLst/>
              <a:cxnLst/>
              <a:rect l="l" t="t" r="r" b="b"/>
              <a:pathLst>
                <a:path w="4146998" h="1873228">
                  <a:moveTo>
                    <a:pt x="0" y="0"/>
                  </a:moveTo>
                  <a:lnTo>
                    <a:pt x="4146998" y="0"/>
                  </a:lnTo>
                  <a:lnTo>
                    <a:pt x="4146998" y="1873228"/>
                  </a:lnTo>
                  <a:lnTo>
                    <a:pt x="0" y="18732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flipV="1">
              <a:off x="3963194" y="8902982"/>
              <a:ext cx="4400038" cy="1987528"/>
            </a:xfrm>
            <a:custGeom>
              <a:avLst/>
              <a:gdLst/>
              <a:ahLst/>
              <a:cxnLst/>
              <a:rect l="l" t="t" r="r" b="b"/>
              <a:pathLst>
                <a:path w="4400038" h="1987528">
                  <a:moveTo>
                    <a:pt x="0" y="1987528"/>
                  </a:moveTo>
                  <a:lnTo>
                    <a:pt x="4400038" y="1987528"/>
                  </a:lnTo>
                  <a:lnTo>
                    <a:pt x="4400038" y="0"/>
                  </a:lnTo>
                  <a:lnTo>
                    <a:pt x="0" y="0"/>
                  </a:lnTo>
                  <a:lnTo>
                    <a:pt x="0" y="1987528"/>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6" name="Group 16"/>
            <p:cNvGrpSpPr>
              <a:grpSpLocks noChangeAspect="1"/>
            </p:cNvGrpSpPr>
            <p:nvPr/>
          </p:nvGrpSpPr>
          <p:grpSpPr>
            <a:xfrm>
              <a:off x="8785387" y="4683370"/>
              <a:ext cx="2571401" cy="2571401"/>
              <a:chOff x="0" y="0"/>
              <a:chExt cx="14840029" cy="14840029"/>
            </a:xfrm>
          </p:grpSpPr>
          <p:sp>
            <p:nvSpPr>
              <p:cNvPr id="17" name="Freeform 17"/>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00000"/>
              </a:solidFill>
            </p:spPr>
          </p:sp>
          <p:sp>
            <p:nvSpPr>
              <p:cNvPr id="18" name="Freeform 18"/>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EF7"/>
              </a:solidFill>
            </p:spPr>
          </p:sp>
          <p:sp>
            <p:nvSpPr>
              <p:cNvPr id="19" name="Freeform 19"/>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2"/>
                <a:stretch>
                  <a:fillRect l="223" t="-19060" r="223" b="-19060"/>
                </a:stretch>
              </a:blipFill>
            </p:spPr>
          </p:sp>
        </p:grpSp>
        <p:grpSp>
          <p:nvGrpSpPr>
            <p:cNvPr id="20" name="Group 20"/>
            <p:cNvGrpSpPr/>
            <p:nvPr/>
          </p:nvGrpSpPr>
          <p:grpSpPr>
            <a:xfrm>
              <a:off x="8406193" y="8215803"/>
              <a:ext cx="13595591" cy="3782076"/>
              <a:chOff x="0" y="0"/>
              <a:chExt cx="4642889" cy="1291578"/>
            </a:xfrm>
          </p:grpSpPr>
          <p:sp>
            <p:nvSpPr>
              <p:cNvPr id="21" name="Freeform 21"/>
              <p:cNvSpPr/>
              <p:nvPr/>
            </p:nvSpPr>
            <p:spPr>
              <a:xfrm>
                <a:off x="0" y="0"/>
                <a:ext cx="4642889" cy="1291578"/>
              </a:xfrm>
              <a:custGeom>
                <a:avLst/>
                <a:gdLst/>
                <a:ahLst/>
                <a:cxnLst/>
                <a:rect l="l" t="t" r="r" b="b"/>
                <a:pathLst>
                  <a:path w="4642889" h="1291578">
                    <a:moveTo>
                      <a:pt x="25815" y="0"/>
                    </a:moveTo>
                    <a:lnTo>
                      <a:pt x="4617075" y="0"/>
                    </a:lnTo>
                    <a:cubicBezTo>
                      <a:pt x="4631332" y="0"/>
                      <a:pt x="4642889" y="11558"/>
                      <a:pt x="4642889" y="25815"/>
                    </a:cubicBezTo>
                    <a:lnTo>
                      <a:pt x="4642889" y="1265763"/>
                    </a:lnTo>
                    <a:cubicBezTo>
                      <a:pt x="4642889" y="1272609"/>
                      <a:pt x="4640170" y="1279175"/>
                      <a:pt x="4635329" y="1284017"/>
                    </a:cubicBezTo>
                    <a:cubicBezTo>
                      <a:pt x="4630487" y="1288858"/>
                      <a:pt x="4623921" y="1291578"/>
                      <a:pt x="4617075" y="1291578"/>
                    </a:cubicBezTo>
                    <a:lnTo>
                      <a:pt x="25815" y="1291578"/>
                    </a:lnTo>
                    <a:cubicBezTo>
                      <a:pt x="18968" y="1291578"/>
                      <a:pt x="12402" y="1288858"/>
                      <a:pt x="7561" y="1284017"/>
                    </a:cubicBezTo>
                    <a:cubicBezTo>
                      <a:pt x="2720" y="1279175"/>
                      <a:pt x="0" y="1272609"/>
                      <a:pt x="0" y="1265763"/>
                    </a:cubicBezTo>
                    <a:lnTo>
                      <a:pt x="0" y="25815"/>
                    </a:lnTo>
                    <a:cubicBezTo>
                      <a:pt x="0" y="18968"/>
                      <a:pt x="2720" y="12402"/>
                      <a:pt x="7561" y="7561"/>
                    </a:cubicBezTo>
                    <a:cubicBezTo>
                      <a:pt x="12402" y="2720"/>
                      <a:pt x="18968" y="0"/>
                      <a:pt x="25815" y="0"/>
                    </a:cubicBezTo>
                    <a:close/>
                  </a:path>
                </a:pathLst>
              </a:custGeom>
              <a:solidFill>
                <a:srgbClr val="FFFEF7"/>
              </a:solidFill>
              <a:ln w="47625" cap="rnd">
                <a:solidFill>
                  <a:srgbClr val="000000"/>
                </a:solidFill>
                <a:prstDash val="solid"/>
                <a:round/>
              </a:ln>
            </p:spPr>
          </p:sp>
          <p:sp>
            <p:nvSpPr>
              <p:cNvPr id="22" name="TextBox 22"/>
              <p:cNvSpPr txBox="1"/>
              <p:nvPr/>
            </p:nvSpPr>
            <p:spPr>
              <a:xfrm>
                <a:off x="0" y="-9525"/>
                <a:ext cx="4642889" cy="1301103"/>
              </a:xfrm>
              <a:prstGeom prst="rect">
                <a:avLst/>
              </a:prstGeom>
            </p:spPr>
            <p:txBody>
              <a:bodyPr lIns="0" tIns="0" rIns="0" bIns="0" rtlCol="0" anchor="ctr"/>
              <a:lstStyle/>
              <a:p>
                <a:pPr marL="0" lvl="0" indent="0" algn="ctr">
                  <a:lnSpc>
                    <a:spcPts val="700"/>
                  </a:lnSpc>
                  <a:spcBef>
                    <a:spcPct val="0"/>
                  </a:spcBef>
                </a:pPr>
                <a:endParaRPr/>
              </a:p>
            </p:txBody>
          </p:sp>
        </p:grpSp>
        <p:grpSp>
          <p:nvGrpSpPr>
            <p:cNvPr id="23" name="Group 23"/>
            <p:cNvGrpSpPr>
              <a:grpSpLocks noChangeAspect="1"/>
            </p:cNvGrpSpPr>
            <p:nvPr/>
          </p:nvGrpSpPr>
          <p:grpSpPr>
            <a:xfrm>
              <a:off x="8785387" y="8631319"/>
              <a:ext cx="2571401" cy="2571401"/>
              <a:chOff x="0" y="0"/>
              <a:chExt cx="14840029" cy="14840029"/>
            </a:xfrm>
          </p:grpSpPr>
          <p:sp>
            <p:nvSpPr>
              <p:cNvPr id="24" name="Freeform 24"/>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00000"/>
              </a:solidFill>
            </p:spPr>
          </p:sp>
          <p:sp>
            <p:nvSpPr>
              <p:cNvPr id="25" name="Freeform 25"/>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EF7"/>
              </a:solidFill>
            </p:spPr>
          </p:sp>
          <p:sp>
            <p:nvSpPr>
              <p:cNvPr id="26" name="Freeform 26"/>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2"/>
                <a:stretch>
                  <a:fillRect l="223" t="-19060" r="223" b="-19060"/>
                </a:stretch>
              </a:blipFill>
            </p:spPr>
          </p:sp>
        </p:grpSp>
        <p:sp>
          <p:nvSpPr>
            <p:cNvPr id="27" name="Freeform 27"/>
            <p:cNvSpPr/>
            <p:nvPr/>
          </p:nvSpPr>
          <p:spPr>
            <a:xfrm>
              <a:off x="6732098" y="5507070"/>
              <a:ext cx="2075821" cy="947093"/>
            </a:xfrm>
            <a:custGeom>
              <a:avLst/>
              <a:gdLst/>
              <a:ahLst/>
              <a:cxnLst/>
              <a:rect l="l" t="t" r="r" b="b"/>
              <a:pathLst>
                <a:path w="2075821" h="947093">
                  <a:moveTo>
                    <a:pt x="0" y="0"/>
                  </a:moveTo>
                  <a:lnTo>
                    <a:pt x="2075821" y="0"/>
                  </a:lnTo>
                  <a:lnTo>
                    <a:pt x="2075821" y="947093"/>
                  </a:lnTo>
                  <a:lnTo>
                    <a:pt x="0" y="94709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28" name="Group 28"/>
            <p:cNvGrpSpPr/>
            <p:nvPr/>
          </p:nvGrpSpPr>
          <p:grpSpPr>
            <a:xfrm>
              <a:off x="8337832" y="0"/>
              <a:ext cx="13595591" cy="3782076"/>
              <a:chOff x="0" y="0"/>
              <a:chExt cx="4642889" cy="1291578"/>
            </a:xfrm>
          </p:grpSpPr>
          <p:sp>
            <p:nvSpPr>
              <p:cNvPr id="29" name="Freeform 29"/>
              <p:cNvSpPr/>
              <p:nvPr/>
            </p:nvSpPr>
            <p:spPr>
              <a:xfrm>
                <a:off x="0" y="0"/>
                <a:ext cx="4642889" cy="1291578"/>
              </a:xfrm>
              <a:custGeom>
                <a:avLst/>
                <a:gdLst/>
                <a:ahLst/>
                <a:cxnLst/>
                <a:rect l="l" t="t" r="r" b="b"/>
                <a:pathLst>
                  <a:path w="4642889" h="1291578">
                    <a:moveTo>
                      <a:pt x="25815" y="0"/>
                    </a:moveTo>
                    <a:lnTo>
                      <a:pt x="4617075" y="0"/>
                    </a:lnTo>
                    <a:cubicBezTo>
                      <a:pt x="4631332" y="0"/>
                      <a:pt x="4642889" y="11558"/>
                      <a:pt x="4642889" y="25815"/>
                    </a:cubicBezTo>
                    <a:lnTo>
                      <a:pt x="4642889" y="1265763"/>
                    </a:lnTo>
                    <a:cubicBezTo>
                      <a:pt x="4642889" y="1272609"/>
                      <a:pt x="4640170" y="1279175"/>
                      <a:pt x="4635329" y="1284017"/>
                    </a:cubicBezTo>
                    <a:cubicBezTo>
                      <a:pt x="4630487" y="1288858"/>
                      <a:pt x="4623921" y="1291578"/>
                      <a:pt x="4617075" y="1291578"/>
                    </a:cubicBezTo>
                    <a:lnTo>
                      <a:pt x="25815" y="1291578"/>
                    </a:lnTo>
                    <a:cubicBezTo>
                      <a:pt x="18968" y="1291578"/>
                      <a:pt x="12402" y="1288858"/>
                      <a:pt x="7561" y="1284017"/>
                    </a:cubicBezTo>
                    <a:cubicBezTo>
                      <a:pt x="2720" y="1279175"/>
                      <a:pt x="0" y="1272609"/>
                      <a:pt x="0" y="1265763"/>
                    </a:cubicBezTo>
                    <a:lnTo>
                      <a:pt x="0" y="25815"/>
                    </a:lnTo>
                    <a:cubicBezTo>
                      <a:pt x="0" y="18968"/>
                      <a:pt x="2720" y="12402"/>
                      <a:pt x="7561" y="7561"/>
                    </a:cubicBezTo>
                    <a:cubicBezTo>
                      <a:pt x="12402" y="2720"/>
                      <a:pt x="18968" y="0"/>
                      <a:pt x="25815" y="0"/>
                    </a:cubicBezTo>
                    <a:close/>
                  </a:path>
                </a:pathLst>
              </a:custGeom>
              <a:solidFill>
                <a:srgbClr val="FFFEF7"/>
              </a:solidFill>
              <a:ln w="47625" cap="rnd">
                <a:solidFill>
                  <a:srgbClr val="000000"/>
                </a:solidFill>
                <a:prstDash val="solid"/>
                <a:round/>
              </a:ln>
            </p:spPr>
          </p:sp>
          <p:sp>
            <p:nvSpPr>
              <p:cNvPr id="30" name="TextBox 30"/>
              <p:cNvSpPr txBox="1"/>
              <p:nvPr/>
            </p:nvSpPr>
            <p:spPr>
              <a:xfrm>
                <a:off x="0" y="-9525"/>
                <a:ext cx="4642889" cy="1301103"/>
              </a:xfrm>
              <a:prstGeom prst="rect">
                <a:avLst/>
              </a:prstGeom>
            </p:spPr>
            <p:txBody>
              <a:bodyPr lIns="0" tIns="0" rIns="0" bIns="0" rtlCol="0" anchor="ctr"/>
              <a:lstStyle/>
              <a:p>
                <a:pPr marL="0" lvl="0" indent="0" algn="ctr">
                  <a:lnSpc>
                    <a:spcPts val="700"/>
                  </a:lnSpc>
                  <a:spcBef>
                    <a:spcPct val="0"/>
                  </a:spcBef>
                </a:pPr>
                <a:endParaRPr/>
              </a:p>
            </p:txBody>
          </p:sp>
        </p:grpSp>
        <p:sp>
          <p:nvSpPr>
            <p:cNvPr id="31" name="TextBox 31"/>
            <p:cNvSpPr txBox="1"/>
            <p:nvPr/>
          </p:nvSpPr>
          <p:spPr>
            <a:xfrm>
              <a:off x="560329" y="5614158"/>
              <a:ext cx="5976018" cy="2575757"/>
            </a:xfrm>
            <a:prstGeom prst="rect">
              <a:avLst/>
            </a:prstGeom>
          </p:spPr>
          <p:txBody>
            <a:bodyPr lIns="0" tIns="0" rIns="0" bIns="0" rtlCol="0" anchor="t">
              <a:spAutoFit/>
            </a:bodyPr>
            <a:lstStyle/>
            <a:p>
              <a:pPr marL="0" lvl="0" indent="0" algn="just">
                <a:lnSpc>
                  <a:spcPts val="3115"/>
                </a:lnSpc>
                <a:spcBef>
                  <a:spcPct val="0"/>
                </a:spcBef>
              </a:pPr>
              <a:r>
                <a:rPr lang="en-US" sz="2225" spc="-22">
                  <a:solidFill>
                    <a:srgbClr val="000000"/>
                  </a:solidFill>
                  <a:latin typeface="DM Sans"/>
                </a:rPr>
                <a:t>A operacionalização do projeto Erasmus GENIUS será desenvolvida, nas diversas fases, utilizando as seguintes plataformas digitais:</a:t>
              </a:r>
            </a:p>
          </p:txBody>
        </p:sp>
        <p:sp>
          <p:nvSpPr>
            <p:cNvPr id="32" name="TextBox 32"/>
            <p:cNvSpPr txBox="1"/>
            <p:nvPr/>
          </p:nvSpPr>
          <p:spPr>
            <a:xfrm>
              <a:off x="488234" y="4416822"/>
              <a:ext cx="5891322" cy="1051544"/>
            </a:xfrm>
            <a:prstGeom prst="rect">
              <a:avLst/>
            </a:prstGeom>
          </p:spPr>
          <p:txBody>
            <a:bodyPr lIns="0" tIns="0" rIns="0" bIns="0" rtlCol="0" anchor="t">
              <a:spAutoFit/>
            </a:bodyPr>
            <a:lstStyle/>
            <a:p>
              <a:pPr marL="0" lvl="0" indent="0" algn="l">
                <a:lnSpc>
                  <a:spcPts val="6668"/>
                </a:lnSpc>
                <a:spcBef>
                  <a:spcPct val="0"/>
                </a:spcBef>
              </a:pPr>
              <a:r>
                <a:rPr lang="en-US" sz="4762">
                  <a:solidFill>
                    <a:srgbClr val="000000"/>
                  </a:solidFill>
                  <a:latin typeface="Repo Bold Bold"/>
                </a:rPr>
                <a:t>Erasmus BM</a:t>
              </a:r>
            </a:p>
          </p:txBody>
        </p:sp>
        <p:sp>
          <p:nvSpPr>
            <p:cNvPr id="33" name="TextBox 33"/>
            <p:cNvSpPr txBox="1"/>
            <p:nvPr/>
          </p:nvSpPr>
          <p:spPr>
            <a:xfrm>
              <a:off x="11580565" y="1331997"/>
              <a:ext cx="10060235" cy="1307253"/>
            </a:xfrm>
            <a:prstGeom prst="rect">
              <a:avLst/>
            </a:prstGeom>
          </p:spPr>
          <p:txBody>
            <a:bodyPr lIns="0" tIns="0" rIns="0" bIns="0" rtlCol="0" anchor="t">
              <a:spAutoFit/>
            </a:bodyPr>
            <a:lstStyle/>
            <a:p>
              <a:pPr marL="0" lvl="0" indent="0" algn="just">
                <a:lnSpc>
                  <a:spcPts val="2660"/>
                </a:lnSpc>
                <a:spcBef>
                  <a:spcPct val="0"/>
                </a:spcBef>
              </a:pPr>
              <a:r>
                <a:rPr lang="en-US" sz="1900" spc="-19">
                  <a:solidFill>
                    <a:srgbClr val="000000"/>
                  </a:solidFill>
                  <a:latin typeface="DM Sans Italics"/>
                </a:rPr>
                <a:t>Plataforma Erasmus+ and European Solidarity Corps para operacionalização do projeto GENIUS:</a:t>
              </a:r>
            </a:p>
            <a:p>
              <a:pPr marL="0" lvl="0" indent="0" algn="just">
                <a:lnSpc>
                  <a:spcPts val="2660"/>
                </a:lnSpc>
                <a:spcBef>
                  <a:spcPct val="0"/>
                </a:spcBef>
              </a:pPr>
              <a:r>
                <a:rPr lang="en-US" sz="1900" u="none" strike="noStrike" spc="-19">
                  <a:solidFill>
                    <a:srgbClr val="000000"/>
                  </a:solidFill>
                  <a:latin typeface="DM Sans Italics"/>
                </a:rPr>
                <a:t>https://webgate.ec.europa.eu/erasmus-esc/index/</a:t>
              </a:r>
            </a:p>
          </p:txBody>
        </p:sp>
        <p:sp>
          <p:nvSpPr>
            <p:cNvPr id="34" name="TextBox 34"/>
            <p:cNvSpPr txBox="1"/>
            <p:nvPr/>
          </p:nvSpPr>
          <p:spPr>
            <a:xfrm>
              <a:off x="11580565" y="744757"/>
              <a:ext cx="2188276" cy="440267"/>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DM Sans Bold"/>
                </a:rPr>
                <a:t>Erasmus BM</a:t>
              </a:r>
            </a:p>
          </p:txBody>
        </p:sp>
        <p:sp>
          <p:nvSpPr>
            <p:cNvPr id="35" name="TextBox 35"/>
            <p:cNvSpPr txBox="1"/>
            <p:nvPr/>
          </p:nvSpPr>
          <p:spPr>
            <a:xfrm>
              <a:off x="11580565" y="4990931"/>
              <a:ext cx="10060235" cy="2640753"/>
            </a:xfrm>
            <a:prstGeom prst="rect">
              <a:avLst/>
            </a:prstGeom>
          </p:spPr>
          <p:txBody>
            <a:bodyPr lIns="0" tIns="0" rIns="0" bIns="0" rtlCol="0" anchor="t">
              <a:spAutoFit/>
            </a:bodyPr>
            <a:lstStyle/>
            <a:p>
              <a:pPr algn="just">
                <a:lnSpc>
                  <a:spcPts val="2660"/>
                </a:lnSpc>
              </a:pPr>
              <a:r>
                <a:rPr lang="en-US" sz="1900" spc="-19">
                  <a:solidFill>
                    <a:srgbClr val="000000"/>
                  </a:solidFill>
                  <a:latin typeface="DM Sans Italics"/>
                </a:rPr>
                <a:t>Catalogue de Cursos para mobilidades individuais do Staff Educativo.</a:t>
              </a:r>
            </a:p>
            <a:p>
              <a:pPr algn="just">
                <a:lnSpc>
                  <a:spcPts val="2660"/>
                </a:lnSpc>
              </a:pPr>
              <a:r>
                <a:rPr lang="en-US" sz="1900" spc="-19">
                  <a:solidFill>
                    <a:srgbClr val="000000"/>
                  </a:solidFill>
                  <a:latin typeface="DM Sans Italics"/>
                </a:rPr>
                <a:t>https://school-education.ec.europa.eu/en</a:t>
              </a:r>
            </a:p>
            <a:p>
              <a:pPr algn="just">
                <a:lnSpc>
                  <a:spcPts val="2660"/>
                </a:lnSpc>
              </a:pPr>
              <a:r>
                <a:rPr lang="en-US" sz="1900" spc="-19">
                  <a:solidFill>
                    <a:srgbClr val="000000"/>
                  </a:solidFill>
                  <a:latin typeface="DM Sans Italics"/>
                </a:rPr>
                <a:t>https://www.erasmustrainingcourses.com/school-education-gateway.html</a:t>
              </a:r>
            </a:p>
            <a:p>
              <a:pPr marL="0" lvl="0" indent="0" algn="just">
                <a:lnSpc>
                  <a:spcPts val="2660"/>
                </a:lnSpc>
                <a:spcBef>
                  <a:spcPct val="0"/>
                </a:spcBef>
              </a:pPr>
              <a:endParaRPr lang="en-US" sz="1900" spc="-19">
                <a:solidFill>
                  <a:srgbClr val="000000"/>
                </a:solidFill>
                <a:latin typeface="DM Sans Italics"/>
              </a:endParaRPr>
            </a:p>
          </p:txBody>
        </p:sp>
        <p:sp>
          <p:nvSpPr>
            <p:cNvPr id="36" name="TextBox 36"/>
            <p:cNvSpPr txBox="1"/>
            <p:nvPr/>
          </p:nvSpPr>
          <p:spPr>
            <a:xfrm>
              <a:off x="11580565" y="9007755"/>
              <a:ext cx="10060235" cy="2640753"/>
            </a:xfrm>
            <a:prstGeom prst="rect">
              <a:avLst/>
            </a:prstGeom>
          </p:spPr>
          <p:txBody>
            <a:bodyPr lIns="0" tIns="0" rIns="0" bIns="0" rtlCol="0" anchor="t">
              <a:spAutoFit/>
            </a:bodyPr>
            <a:lstStyle/>
            <a:p>
              <a:pPr marL="0" lvl="0" indent="0" algn="just">
                <a:lnSpc>
                  <a:spcPts val="2660"/>
                </a:lnSpc>
                <a:spcBef>
                  <a:spcPct val="0"/>
                </a:spcBef>
              </a:pPr>
              <a:r>
                <a:rPr lang="en-US" sz="1900" spc="-19">
                  <a:solidFill>
                    <a:srgbClr val="000000"/>
                  </a:solidFill>
                  <a:latin typeface="DM Sans Italics"/>
                </a:rPr>
                <a:t>Plataforma para realizar projetos digitais preparatórios e encontrar parceiros estratégicos para acolher mobilidades de grupo de alunos:</a:t>
              </a:r>
            </a:p>
            <a:p>
              <a:pPr marL="0" lvl="0" indent="0" algn="just">
                <a:lnSpc>
                  <a:spcPts val="2660"/>
                </a:lnSpc>
                <a:spcBef>
                  <a:spcPct val="0"/>
                </a:spcBef>
              </a:pPr>
              <a:r>
                <a:rPr lang="en-US" sz="1900" u="none" strike="noStrike" spc="-19">
                  <a:solidFill>
                    <a:srgbClr val="000000"/>
                  </a:solidFill>
                  <a:latin typeface="DM Sans Italics"/>
                </a:rPr>
                <a:t>https://school-education.ec.europa.eu/pt/etwinning</a:t>
              </a:r>
            </a:p>
            <a:p>
              <a:pPr marL="0" lvl="0" indent="0" algn="just">
                <a:lnSpc>
                  <a:spcPts val="2660"/>
                </a:lnSpc>
                <a:spcBef>
                  <a:spcPct val="0"/>
                </a:spcBef>
              </a:pPr>
              <a:r>
                <a:rPr lang="en-US" sz="1900" u="none" strike="noStrike" spc="-19">
                  <a:solidFill>
                    <a:srgbClr val="000000"/>
                  </a:solidFill>
                  <a:latin typeface="DM Sans Italics"/>
                </a:rPr>
                <a:t>Parceiros europeus estratégicos do AEAAG:</a:t>
              </a:r>
            </a:p>
            <a:p>
              <a:pPr marL="0" lvl="0" indent="0" algn="just">
                <a:lnSpc>
                  <a:spcPts val="2660"/>
                </a:lnSpc>
                <a:spcBef>
                  <a:spcPct val="0"/>
                </a:spcBef>
              </a:pPr>
              <a:r>
                <a:rPr lang="en-US" sz="1900" u="none" strike="noStrike" spc="-19">
                  <a:solidFill>
                    <a:srgbClr val="000000"/>
                  </a:solidFill>
                  <a:latin typeface="DM Sans Italics"/>
                </a:rPr>
                <a:t>https://sites.google.com/aeaag.pt/projetoerasmusmais/home?authuser=0&amp;pli=1</a:t>
              </a:r>
            </a:p>
          </p:txBody>
        </p:sp>
        <p:sp>
          <p:nvSpPr>
            <p:cNvPr id="37" name="TextBox 37"/>
            <p:cNvSpPr txBox="1"/>
            <p:nvPr/>
          </p:nvSpPr>
          <p:spPr>
            <a:xfrm>
              <a:off x="11580565" y="8415088"/>
              <a:ext cx="7604466" cy="440267"/>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DM Sans Bold"/>
                </a:rPr>
                <a:t>eTwinning &amp; European School Partners</a:t>
              </a:r>
            </a:p>
          </p:txBody>
        </p:sp>
        <p:grpSp>
          <p:nvGrpSpPr>
            <p:cNvPr id="38" name="Group 38"/>
            <p:cNvGrpSpPr>
              <a:grpSpLocks noChangeAspect="1"/>
            </p:cNvGrpSpPr>
            <p:nvPr/>
          </p:nvGrpSpPr>
          <p:grpSpPr>
            <a:xfrm>
              <a:off x="8785387" y="731254"/>
              <a:ext cx="2571401" cy="2571401"/>
              <a:chOff x="0" y="0"/>
              <a:chExt cx="14840029" cy="14840029"/>
            </a:xfrm>
          </p:grpSpPr>
          <p:sp>
            <p:nvSpPr>
              <p:cNvPr id="39" name="Freeform 39"/>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00000"/>
              </a:solidFill>
            </p:spPr>
          </p:sp>
          <p:sp>
            <p:nvSpPr>
              <p:cNvPr id="40" name="Freeform 40"/>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EF7"/>
              </a:solidFill>
            </p:spPr>
          </p:sp>
          <p:sp>
            <p:nvSpPr>
              <p:cNvPr id="41" name="Freeform 41"/>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2"/>
                <a:stretch>
                  <a:fillRect l="223" t="-19060" r="223" b="-19060"/>
                </a:stretch>
              </a:blipFill>
            </p:spPr>
          </p:sp>
        </p:grpSp>
        <p:sp>
          <p:nvSpPr>
            <p:cNvPr id="42" name="TextBox 42"/>
            <p:cNvSpPr txBox="1"/>
            <p:nvPr/>
          </p:nvSpPr>
          <p:spPr>
            <a:xfrm>
              <a:off x="488234" y="3055064"/>
              <a:ext cx="5891322" cy="900625"/>
            </a:xfrm>
            <a:prstGeom prst="rect">
              <a:avLst/>
            </a:prstGeom>
          </p:spPr>
          <p:txBody>
            <a:bodyPr lIns="0" tIns="0" rIns="0" bIns="0" rtlCol="0" anchor="t">
              <a:spAutoFit/>
            </a:bodyPr>
            <a:lstStyle/>
            <a:p>
              <a:pPr marL="0" lvl="0" indent="0" algn="l">
                <a:lnSpc>
                  <a:spcPts val="5688"/>
                </a:lnSpc>
                <a:spcBef>
                  <a:spcPct val="0"/>
                </a:spcBef>
              </a:pPr>
              <a:r>
                <a:rPr lang="en-US" sz="4062">
                  <a:solidFill>
                    <a:srgbClr val="000000"/>
                  </a:solidFill>
                  <a:latin typeface="Repo Bold Bold"/>
                </a:rPr>
                <a:t>Education Net</a:t>
              </a:r>
            </a:p>
          </p:txBody>
        </p:sp>
        <p:sp>
          <p:nvSpPr>
            <p:cNvPr id="43" name="AutoShape 43"/>
            <p:cNvSpPr/>
            <p:nvPr/>
          </p:nvSpPr>
          <p:spPr>
            <a:xfrm>
              <a:off x="213611" y="4293705"/>
              <a:ext cx="6885487" cy="0"/>
            </a:xfrm>
            <a:prstGeom prst="line">
              <a:avLst/>
            </a:prstGeom>
            <a:ln w="50800" cap="flat">
              <a:solidFill>
                <a:srgbClr val="000000"/>
              </a:solidFill>
              <a:prstDash val="solid"/>
              <a:headEnd type="none" w="sm" len="sm"/>
              <a:tailEnd type="none" w="sm" len="sm"/>
            </a:ln>
          </p:spPr>
        </p:sp>
        <p:sp>
          <p:nvSpPr>
            <p:cNvPr id="44" name="Freeform 44"/>
            <p:cNvSpPr/>
            <p:nvPr/>
          </p:nvSpPr>
          <p:spPr>
            <a:xfrm>
              <a:off x="5882322" y="3533404"/>
              <a:ext cx="1216776" cy="304194"/>
            </a:xfrm>
            <a:custGeom>
              <a:avLst/>
              <a:gdLst/>
              <a:ahLst/>
              <a:cxnLst/>
              <a:rect l="l" t="t" r="r" b="b"/>
              <a:pathLst>
                <a:path w="1216776" h="304194">
                  <a:moveTo>
                    <a:pt x="0" y="0"/>
                  </a:moveTo>
                  <a:lnTo>
                    <a:pt x="1216775" y="0"/>
                  </a:lnTo>
                  <a:lnTo>
                    <a:pt x="1216775" y="304194"/>
                  </a:lnTo>
                  <a:lnTo>
                    <a:pt x="0" y="30419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45" name="TextBox 45"/>
            <p:cNvSpPr txBox="1"/>
            <p:nvPr/>
          </p:nvSpPr>
          <p:spPr>
            <a:xfrm>
              <a:off x="11582863" y="4331524"/>
              <a:ext cx="7257121" cy="440267"/>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DM Sans Bold"/>
                </a:rPr>
                <a:t>European School Education Platform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1757656">
            <a:off x="-2827955" y="540823"/>
            <a:ext cx="10685028" cy="3459278"/>
          </a:xfrm>
          <a:custGeom>
            <a:avLst/>
            <a:gdLst/>
            <a:ahLst/>
            <a:cxnLst/>
            <a:rect l="l" t="t" r="r" b="b"/>
            <a:pathLst>
              <a:path w="10685028" h="3459278">
                <a:moveTo>
                  <a:pt x="0" y="0"/>
                </a:moveTo>
                <a:lnTo>
                  <a:pt x="10685028" y="0"/>
                </a:lnTo>
                <a:lnTo>
                  <a:pt x="10685028" y="3459278"/>
                </a:lnTo>
                <a:lnTo>
                  <a:pt x="0" y="345927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3577236" y="2495770"/>
            <a:ext cx="10896012" cy="6728287"/>
          </a:xfrm>
          <a:custGeom>
            <a:avLst/>
            <a:gdLst/>
            <a:ahLst/>
            <a:cxnLst/>
            <a:rect l="l" t="t" r="r" b="b"/>
            <a:pathLst>
              <a:path w="10896012" h="6728287">
                <a:moveTo>
                  <a:pt x="0" y="0"/>
                </a:moveTo>
                <a:lnTo>
                  <a:pt x="10896012" y="0"/>
                </a:lnTo>
                <a:lnTo>
                  <a:pt x="10896012" y="6728288"/>
                </a:lnTo>
                <a:lnTo>
                  <a:pt x="0" y="67282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4039723" y="3654861"/>
            <a:ext cx="9952531" cy="2481861"/>
          </a:xfrm>
          <a:prstGeom prst="rect">
            <a:avLst/>
          </a:prstGeom>
        </p:spPr>
        <p:txBody>
          <a:bodyPr lIns="0" tIns="0" rIns="0" bIns="0" rtlCol="0" anchor="t">
            <a:spAutoFit/>
          </a:bodyPr>
          <a:lstStyle/>
          <a:p>
            <a:pPr marL="0" lvl="0" indent="0" algn="ctr">
              <a:lnSpc>
                <a:spcPts val="20152"/>
              </a:lnSpc>
              <a:spcBef>
                <a:spcPct val="0"/>
              </a:spcBef>
            </a:pPr>
            <a:r>
              <a:rPr lang="en-US" sz="14394">
                <a:solidFill>
                  <a:srgbClr val="000000"/>
                </a:solidFill>
                <a:latin typeface="Repo Bold Bold"/>
              </a:rPr>
              <a:t>Thank you</a:t>
            </a:r>
          </a:p>
        </p:txBody>
      </p:sp>
      <p:grpSp>
        <p:nvGrpSpPr>
          <p:cNvPr id="6" name="Group 6"/>
          <p:cNvGrpSpPr/>
          <p:nvPr/>
        </p:nvGrpSpPr>
        <p:grpSpPr>
          <a:xfrm>
            <a:off x="6214441" y="6581587"/>
            <a:ext cx="5601010" cy="1143246"/>
            <a:chOff x="0" y="0"/>
            <a:chExt cx="2550324" cy="520558"/>
          </a:xfrm>
        </p:grpSpPr>
        <p:sp>
          <p:nvSpPr>
            <p:cNvPr id="7" name="Freeform 7"/>
            <p:cNvSpPr/>
            <p:nvPr/>
          </p:nvSpPr>
          <p:spPr>
            <a:xfrm>
              <a:off x="0" y="0"/>
              <a:ext cx="2550324" cy="520558"/>
            </a:xfrm>
            <a:custGeom>
              <a:avLst/>
              <a:gdLst/>
              <a:ahLst/>
              <a:cxnLst/>
              <a:rect l="l" t="t" r="r" b="b"/>
              <a:pathLst>
                <a:path w="2550324" h="520558">
                  <a:moveTo>
                    <a:pt x="46996" y="0"/>
                  </a:moveTo>
                  <a:lnTo>
                    <a:pt x="2503328" y="0"/>
                  </a:lnTo>
                  <a:cubicBezTo>
                    <a:pt x="2515792" y="0"/>
                    <a:pt x="2527746" y="4951"/>
                    <a:pt x="2536559" y="13765"/>
                  </a:cubicBezTo>
                  <a:cubicBezTo>
                    <a:pt x="2545373" y="22578"/>
                    <a:pt x="2550324" y="34532"/>
                    <a:pt x="2550324" y="46996"/>
                  </a:cubicBezTo>
                  <a:lnTo>
                    <a:pt x="2550324" y="473562"/>
                  </a:lnTo>
                  <a:cubicBezTo>
                    <a:pt x="2550324" y="499517"/>
                    <a:pt x="2529283" y="520558"/>
                    <a:pt x="2503328" y="520558"/>
                  </a:cubicBezTo>
                  <a:lnTo>
                    <a:pt x="46996" y="520558"/>
                  </a:lnTo>
                  <a:cubicBezTo>
                    <a:pt x="21041" y="520558"/>
                    <a:pt x="0" y="499517"/>
                    <a:pt x="0" y="473562"/>
                  </a:cubicBezTo>
                  <a:lnTo>
                    <a:pt x="0" y="46996"/>
                  </a:lnTo>
                  <a:cubicBezTo>
                    <a:pt x="0" y="21041"/>
                    <a:pt x="21041" y="0"/>
                    <a:pt x="46996" y="0"/>
                  </a:cubicBezTo>
                  <a:close/>
                </a:path>
              </a:pathLst>
            </a:custGeom>
            <a:solidFill>
              <a:srgbClr val="FFFEF7"/>
            </a:solidFill>
            <a:ln w="47625" cap="rnd">
              <a:solidFill>
                <a:srgbClr val="000000"/>
              </a:solidFill>
              <a:prstDash val="solid"/>
              <a:round/>
            </a:ln>
          </p:spPr>
        </p:sp>
        <p:sp>
          <p:nvSpPr>
            <p:cNvPr id="8" name="TextBox 8"/>
            <p:cNvSpPr txBox="1"/>
            <p:nvPr/>
          </p:nvSpPr>
          <p:spPr>
            <a:xfrm>
              <a:off x="0" y="-9525"/>
              <a:ext cx="2550324" cy="530083"/>
            </a:xfrm>
            <a:prstGeom prst="rect">
              <a:avLst/>
            </a:prstGeom>
          </p:spPr>
          <p:txBody>
            <a:bodyPr lIns="0" tIns="0" rIns="0" bIns="0" rtlCol="0" anchor="ctr"/>
            <a:lstStyle/>
            <a:p>
              <a:pPr marL="0" lvl="0" indent="0" algn="ctr">
                <a:lnSpc>
                  <a:spcPts val="700"/>
                </a:lnSpc>
                <a:spcBef>
                  <a:spcPct val="0"/>
                </a:spcBef>
              </a:pPr>
              <a:endParaRPr/>
            </a:p>
          </p:txBody>
        </p:sp>
      </p:grpSp>
      <p:sp>
        <p:nvSpPr>
          <p:cNvPr id="9" name="TextBox 9"/>
          <p:cNvSpPr txBox="1"/>
          <p:nvPr/>
        </p:nvSpPr>
        <p:spPr>
          <a:xfrm>
            <a:off x="6370879" y="6832424"/>
            <a:ext cx="5308725" cy="565373"/>
          </a:xfrm>
          <a:prstGeom prst="rect">
            <a:avLst/>
          </a:prstGeom>
        </p:spPr>
        <p:txBody>
          <a:bodyPr lIns="0" tIns="0" rIns="0" bIns="0" rtlCol="0" anchor="t">
            <a:spAutoFit/>
          </a:bodyPr>
          <a:lstStyle/>
          <a:p>
            <a:pPr marL="0" lvl="0" indent="0" algn="ctr">
              <a:lnSpc>
                <a:spcPts val="4507"/>
              </a:lnSpc>
              <a:spcBef>
                <a:spcPct val="0"/>
              </a:spcBef>
            </a:pPr>
            <a:r>
              <a:rPr lang="en-US" sz="3219" u="none" strike="noStrike">
                <a:solidFill>
                  <a:srgbClr val="000000"/>
                </a:solidFill>
                <a:latin typeface="Repo Bold"/>
              </a:rPr>
              <a:t>www.aeaag.pt</a:t>
            </a:r>
          </a:p>
        </p:txBody>
      </p:sp>
      <p:sp>
        <p:nvSpPr>
          <p:cNvPr id="10" name="Freeform 10"/>
          <p:cNvSpPr/>
          <p:nvPr/>
        </p:nvSpPr>
        <p:spPr>
          <a:xfrm rot="-1244255">
            <a:off x="12092281" y="7040150"/>
            <a:ext cx="1064640" cy="1758415"/>
          </a:xfrm>
          <a:custGeom>
            <a:avLst/>
            <a:gdLst/>
            <a:ahLst/>
            <a:cxnLst/>
            <a:rect l="l" t="t" r="r" b="b"/>
            <a:pathLst>
              <a:path w="1064640" h="1758415">
                <a:moveTo>
                  <a:pt x="0" y="0"/>
                </a:moveTo>
                <a:lnTo>
                  <a:pt x="1064640" y="0"/>
                </a:lnTo>
                <a:lnTo>
                  <a:pt x="1064640" y="1758415"/>
                </a:lnTo>
                <a:lnTo>
                  <a:pt x="0" y="17584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14606598" y="6006978"/>
            <a:ext cx="4609198" cy="6434160"/>
          </a:xfrm>
          <a:custGeom>
            <a:avLst/>
            <a:gdLst/>
            <a:ahLst/>
            <a:cxnLst/>
            <a:rect l="l" t="t" r="r" b="b"/>
            <a:pathLst>
              <a:path w="4609198" h="6434160">
                <a:moveTo>
                  <a:pt x="0" y="0"/>
                </a:moveTo>
                <a:lnTo>
                  <a:pt x="4609198" y="0"/>
                </a:lnTo>
                <a:lnTo>
                  <a:pt x="4609198" y="6434160"/>
                </a:lnTo>
                <a:lnTo>
                  <a:pt x="0" y="64341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15993765" y="4316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11"/>
            <a:stretch>
              <a:fillRect/>
            </a:stretch>
          </a:blipFill>
        </p:spPr>
      </p:sp>
      <p:sp>
        <p:nvSpPr>
          <p:cNvPr id="13" name="Freeform 13"/>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2"/>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767953" y="-2381951"/>
            <a:ext cx="21159746" cy="13696258"/>
            <a:chOff x="0" y="0"/>
            <a:chExt cx="28212995" cy="18261677"/>
          </a:xfrm>
        </p:grpSpPr>
        <p:sp>
          <p:nvSpPr>
            <p:cNvPr id="4" name="Freeform 4"/>
            <p:cNvSpPr/>
            <p:nvPr/>
          </p:nvSpPr>
          <p:spPr>
            <a:xfrm>
              <a:off x="11128769" y="6929489"/>
              <a:ext cx="16377573" cy="10690088"/>
            </a:xfrm>
            <a:custGeom>
              <a:avLst/>
              <a:gdLst/>
              <a:ahLst/>
              <a:cxnLst/>
              <a:rect l="l" t="t" r="r" b="b"/>
              <a:pathLst>
                <a:path w="16377573" h="10690088">
                  <a:moveTo>
                    <a:pt x="0" y="0"/>
                  </a:moveTo>
                  <a:lnTo>
                    <a:pt x="16377572" y="0"/>
                  </a:lnTo>
                  <a:lnTo>
                    <a:pt x="16377572" y="10690088"/>
                  </a:lnTo>
                  <a:lnTo>
                    <a:pt x="0" y="106900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683888">
              <a:off x="20264094" y="12129341"/>
              <a:ext cx="2477318" cy="5301653"/>
            </a:xfrm>
            <a:custGeom>
              <a:avLst/>
              <a:gdLst/>
              <a:ahLst/>
              <a:cxnLst/>
              <a:rect l="l" t="t" r="r" b="b"/>
              <a:pathLst>
                <a:path w="2477318" h="5301653">
                  <a:moveTo>
                    <a:pt x="0" y="0"/>
                  </a:moveTo>
                  <a:lnTo>
                    <a:pt x="2477318" y="0"/>
                  </a:lnTo>
                  <a:lnTo>
                    <a:pt x="2477318" y="5301653"/>
                  </a:lnTo>
                  <a:lnTo>
                    <a:pt x="0" y="53016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22057987" y="12274533"/>
              <a:ext cx="6155008" cy="5987144"/>
            </a:xfrm>
            <a:custGeom>
              <a:avLst/>
              <a:gdLst/>
              <a:ahLst/>
              <a:cxnLst/>
              <a:rect l="l" t="t" r="r" b="b"/>
              <a:pathLst>
                <a:path w="6155008" h="5987144">
                  <a:moveTo>
                    <a:pt x="0" y="0"/>
                  </a:moveTo>
                  <a:lnTo>
                    <a:pt x="6155008" y="0"/>
                  </a:lnTo>
                  <a:lnTo>
                    <a:pt x="6155008" y="5987144"/>
                  </a:lnTo>
                  <a:lnTo>
                    <a:pt x="0" y="598714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8174348">
              <a:off x="561981" y="2931148"/>
              <a:ext cx="10883806" cy="5995988"/>
            </a:xfrm>
            <a:custGeom>
              <a:avLst/>
              <a:gdLst/>
              <a:ahLst/>
              <a:cxnLst/>
              <a:rect l="l" t="t" r="r" b="b"/>
              <a:pathLst>
                <a:path w="10883806" h="5995988">
                  <a:moveTo>
                    <a:pt x="0" y="0"/>
                  </a:moveTo>
                  <a:lnTo>
                    <a:pt x="10883806" y="0"/>
                  </a:lnTo>
                  <a:lnTo>
                    <a:pt x="10883806" y="5995988"/>
                  </a:lnTo>
                  <a:lnTo>
                    <a:pt x="0" y="599598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23842900" y="3382021"/>
              <a:ext cx="2585181" cy="745035"/>
            </a:xfrm>
            <a:custGeom>
              <a:avLst/>
              <a:gdLst/>
              <a:ahLst/>
              <a:cxnLst/>
              <a:rect l="l" t="t" r="r" b="b"/>
              <a:pathLst>
                <a:path w="2585181" h="745035">
                  <a:moveTo>
                    <a:pt x="0" y="0"/>
                  </a:moveTo>
                  <a:lnTo>
                    <a:pt x="2585181" y="0"/>
                  </a:lnTo>
                  <a:lnTo>
                    <a:pt x="2585181" y="745035"/>
                  </a:lnTo>
                  <a:lnTo>
                    <a:pt x="0" y="745035"/>
                  </a:lnTo>
                  <a:lnTo>
                    <a:pt x="0" y="0"/>
                  </a:lnTo>
                  <a:close/>
                </a:path>
              </a:pathLst>
            </a:custGeom>
            <a:blipFill>
              <a:blip r:embed="rId11"/>
              <a:stretch>
                <a:fillRect/>
              </a:stretch>
            </a:blipFill>
          </p:spPr>
        </p:sp>
        <p:sp>
          <p:nvSpPr>
            <p:cNvPr id="9" name="Freeform 9"/>
            <p:cNvSpPr/>
            <p:nvPr/>
          </p:nvSpPr>
          <p:spPr>
            <a:xfrm>
              <a:off x="7834187" y="4547535"/>
              <a:ext cx="12940091" cy="11775482"/>
            </a:xfrm>
            <a:custGeom>
              <a:avLst/>
              <a:gdLst/>
              <a:ahLst/>
              <a:cxnLst/>
              <a:rect l="l" t="t" r="r" b="b"/>
              <a:pathLst>
                <a:path w="12940091" h="11775482">
                  <a:moveTo>
                    <a:pt x="0" y="0"/>
                  </a:moveTo>
                  <a:lnTo>
                    <a:pt x="12940090" y="0"/>
                  </a:lnTo>
                  <a:lnTo>
                    <a:pt x="12940090" y="11775482"/>
                  </a:lnTo>
                  <a:lnTo>
                    <a:pt x="0" y="1177548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10"/>
            <p:cNvSpPr txBox="1"/>
            <p:nvPr/>
          </p:nvSpPr>
          <p:spPr>
            <a:xfrm>
              <a:off x="8770823" y="7802275"/>
              <a:ext cx="11170557" cy="7275331"/>
            </a:xfrm>
            <a:prstGeom prst="rect">
              <a:avLst/>
            </a:prstGeom>
          </p:spPr>
          <p:txBody>
            <a:bodyPr lIns="0" tIns="0" rIns="0" bIns="0" rtlCol="0" anchor="t">
              <a:spAutoFit/>
            </a:bodyPr>
            <a:lstStyle/>
            <a:p>
              <a:pPr marL="0" lvl="0" indent="0" algn="just">
                <a:lnSpc>
                  <a:spcPts val="3616"/>
                </a:lnSpc>
                <a:spcBef>
                  <a:spcPct val="0"/>
                </a:spcBef>
              </a:pPr>
              <a:r>
                <a:rPr lang="en-US" sz="2583" spc="-25">
                  <a:solidFill>
                    <a:srgbClr val="000000"/>
                  </a:solidFill>
                  <a:latin typeface="DM Sans"/>
                </a:rPr>
                <a:t>No consórcio Erasmus GENIUS as organizações envolvidas são Agrupamentos de Escolas públicas, com uma oferta educativa diversificada, do Pré Escolar ao Secundário, incluindo Cursos Profissionais. Estes Agrupamentos, sediados na região da Beira Alta, situam-se nos concelhos da Guarda, Pinhel, Sabugal, Almeida e Figueira Castelo Rodrigo, e fazem parte do CFAE GuardaRaia. A finalidade do Consórcio assenta na necessidade de proporcionar mobilidades em larga escala, a crianças e jovens com poucas oportunidades de abraçar a Europa, integrando a Rede Educativa Europeia.</a:t>
              </a:r>
            </a:p>
          </p:txBody>
        </p:sp>
        <p:sp>
          <p:nvSpPr>
            <p:cNvPr id="11" name="TextBox 11"/>
            <p:cNvSpPr txBox="1"/>
            <p:nvPr/>
          </p:nvSpPr>
          <p:spPr>
            <a:xfrm>
              <a:off x="9047445" y="5744992"/>
              <a:ext cx="10513574" cy="1769511"/>
            </a:xfrm>
            <a:prstGeom prst="rect">
              <a:avLst/>
            </a:prstGeom>
          </p:spPr>
          <p:txBody>
            <a:bodyPr lIns="0" tIns="0" rIns="0" bIns="0" rtlCol="0" anchor="t">
              <a:spAutoFit/>
            </a:bodyPr>
            <a:lstStyle/>
            <a:p>
              <a:pPr marL="0" lvl="0" indent="0" algn="ctr">
                <a:lnSpc>
                  <a:spcPts val="11008"/>
                </a:lnSpc>
                <a:spcBef>
                  <a:spcPct val="0"/>
                </a:spcBef>
              </a:pPr>
              <a:r>
                <a:rPr lang="en-US" sz="7863">
                  <a:solidFill>
                    <a:srgbClr val="000000"/>
                  </a:solidFill>
                  <a:latin typeface="Repo Bold Bold"/>
                </a:rPr>
                <a:t>Introduction</a:t>
              </a:r>
            </a:p>
          </p:txBody>
        </p:sp>
        <p:sp>
          <p:nvSpPr>
            <p:cNvPr id="12" name="Freeform 12"/>
            <p:cNvSpPr/>
            <p:nvPr/>
          </p:nvSpPr>
          <p:spPr>
            <a:xfrm>
              <a:off x="2701457" y="3438808"/>
              <a:ext cx="1154414" cy="1594494"/>
            </a:xfrm>
            <a:custGeom>
              <a:avLst/>
              <a:gdLst/>
              <a:ahLst/>
              <a:cxnLst/>
              <a:rect l="l" t="t" r="r" b="b"/>
              <a:pathLst>
                <a:path w="1154414" h="1594494">
                  <a:moveTo>
                    <a:pt x="0" y="0"/>
                  </a:moveTo>
                  <a:lnTo>
                    <a:pt x="1154414" y="0"/>
                  </a:lnTo>
                  <a:lnTo>
                    <a:pt x="1154414" y="1594494"/>
                  </a:lnTo>
                  <a:lnTo>
                    <a:pt x="0" y="1594494"/>
                  </a:lnTo>
                  <a:lnTo>
                    <a:pt x="0" y="0"/>
                  </a:lnTo>
                  <a:close/>
                </a:path>
              </a:pathLst>
            </a:custGeom>
            <a:blipFill>
              <a:blip r:embed="rId14"/>
              <a:stretch>
                <a:fillRect/>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202929" y="-2489857"/>
            <a:ext cx="22580348" cy="13666214"/>
            <a:chOff x="0" y="0"/>
            <a:chExt cx="30107131" cy="18221618"/>
          </a:xfrm>
        </p:grpSpPr>
        <p:sp>
          <p:nvSpPr>
            <p:cNvPr id="4" name="Freeform 4"/>
            <p:cNvSpPr/>
            <p:nvPr/>
          </p:nvSpPr>
          <p:spPr>
            <a:xfrm rot="935593">
              <a:off x="15879170" y="1674844"/>
              <a:ext cx="13478030" cy="7425169"/>
            </a:xfrm>
            <a:custGeom>
              <a:avLst/>
              <a:gdLst/>
              <a:ahLst/>
              <a:cxnLst/>
              <a:rect l="l" t="t" r="r" b="b"/>
              <a:pathLst>
                <a:path w="13478030" h="7425169">
                  <a:moveTo>
                    <a:pt x="0" y="0"/>
                  </a:moveTo>
                  <a:lnTo>
                    <a:pt x="13478030" y="0"/>
                  </a:lnTo>
                  <a:lnTo>
                    <a:pt x="13478030" y="7425169"/>
                  </a:lnTo>
                  <a:lnTo>
                    <a:pt x="0" y="74251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666575">
              <a:off x="422558" y="12013832"/>
              <a:ext cx="9668088" cy="5326238"/>
            </a:xfrm>
            <a:custGeom>
              <a:avLst/>
              <a:gdLst/>
              <a:ahLst/>
              <a:cxnLst/>
              <a:rect l="l" t="t" r="r" b="b"/>
              <a:pathLst>
                <a:path w="9668088" h="5326238">
                  <a:moveTo>
                    <a:pt x="0" y="0"/>
                  </a:moveTo>
                  <a:lnTo>
                    <a:pt x="9668089" y="0"/>
                  </a:lnTo>
                  <a:lnTo>
                    <a:pt x="9668089" y="5326238"/>
                  </a:lnTo>
                  <a:lnTo>
                    <a:pt x="0" y="53262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6" name="Group 6"/>
            <p:cNvGrpSpPr/>
            <p:nvPr/>
          </p:nvGrpSpPr>
          <p:grpSpPr>
            <a:xfrm>
              <a:off x="11237823" y="3892379"/>
              <a:ext cx="7274833" cy="2267908"/>
              <a:chOff x="0" y="0"/>
              <a:chExt cx="1962273" cy="611733"/>
            </a:xfrm>
          </p:grpSpPr>
          <p:sp>
            <p:nvSpPr>
              <p:cNvPr id="7" name="Freeform 7"/>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8" name="TextBox 8"/>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9" name="Freeform 9"/>
            <p:cNvSpPr/>
            <p:nvPr/>
          </p:nvSpPr>
          <p:spPr>
            <a:xfrm>
              <a:off x="24422869" y="3525896"/>
              <a:ext cx="2585181" cy="745035"/>
            </a:xfrm>
            <a:custGeom>
              <a:avLst/>
              <a:gdLst/>
              <a:ahLst/>
              <a:cxnLst/>
              <a:rect l="l" t="t" r="r" b="b"/>
              <a:pathLst>
                <a:path w="2585181" h="745035">
                  <a:moveTo>
                    <a:pt x="0" y="0"/>
                  </a:moveTo>
                  <a:lnTo>
                    <a:pt x="2585180" y="0"/>
                  </a:lnTo>
                  <a:lnTo>
                    <a:pt x="2585180" y="745035"/>
                  </a:lnTo>
                  <a:lnTo>
                    <a:pt x="0" y="745035"/>
                  </a:lnTo>
                  <a:lnTo>
                    <a:pt x="0" y="0"/>
                  </a:lnTo>
                  <a:close/>
                </a:path>
              </a:pathLst>
            </a:custGeom>
            <a:blipFill>
              <a:blip r:embed="rId7"/>
              <a:stretch>
                <a:fillRect/>
              </a:stretch>
            </a:blipFill>
          </p:spPr>
        </p:sp>
        <p:grpSp>
          <p:nvGrpSpPr>
            <p:cNvPr id="10" name="Group 10"/>
            <p:cNvGrpSpPr/>
            <p:nvPr/>
          </p:nvGrpSpPr>
          <p:grpSpPr>
            <a:xfrm>
              <a:off x="19248474" y="8003628"/>
              <a:ext cx="3649335" cy="6257312"/>
              <a:chOff x="0" y="0"/>
              <a:chExt cx="1629461" cy="2793946"/>
            </a:xfrm>
          </p:grpSpPr>
          <p:sp>
            <p:nvSpPr>
              <p:cNvPr id="11" name="Freeform 11"/>
              <p:cNvSpPr/>
              <p:nvPr/>
            </p:nvSpPr>
            <p:spPr>
              <a:xfrm>
                <a:off x="0" y="0"/>
                <a:ext cx="1629461" cy="2793946"/>
              </a:xfrm>
              <a:custGeom>
                <a:avLst/>
                <a:gdLst/>
                <a:ahLst/>
                <a:cxnLst/>
                <a:rect l="l" t="t" r="r" b="b"/>
                <a:pathLst>
                  <a:path w="1629461" h="2793946">
                    <a:moveTo>
                      <a:pt x="96173" y="0"/>
                    </a:moveTo>
                    <a:lnTo>
                      <a:pt x="1533288" y="0"/>
                    </a:lnTo>
                    <a:cubicBezTo>
                      <a:pt x="1586403" y="0"/>
                      <a:pt x="1629461" y="43058"/>
                      <a:pt x="1629461" y="96173"/>
                    </a:cubicBezTo>
                    <a:lnTo>
                      <a:pt x="1629461" y="2697773"/>
                    </a:lnTo>
                    <a:cubicBezTo>
                      <a:pt x="1629461" y="2750888"/>
                      <a:pt x="1586403" y="2793946"/>
                      <a:pt x="1533288" y="2793946"/>
                    </a:cubicBezTo>
                    <a:lnTo>
                      <a:pt x="96173" y="2793946"/>
                    </a:lnTo>
                    <a:cubicBezTo>
                      <a:pt x="43058" y="2793946"/>
                      <a:pt x="0" y="2750888"/>
                      <a:pt x="0" y="2697773"/>
                    </a:cubicBezTo>
                    <a:lnTo>
                      <a:pt x="0" y="96173"/>
                    </a:lnTo>
                    <a:cubicBezTo>
                      <a:pt x="0" y="43058"/>
                      <a:pt x="43058" y="0"/>
                      <a:pt x="96173" y="0"/>
                    </a:cubicBezTo>
                    <a:close/>
                  </a:path>
                </a:pathLst>
              </a:custGeom>
              <a:solidFill>
                <a:srgbClr val="FFFEF7"/>
              </a:solidFill>
              <a:ln w="47625" cap="rnd">
                <a:solidFill>
                  <a:srgbClr val="000000"/>
                </a:solidFill>
                <a:prstDash val="solid"/>
                <a:round/>
              </a:ln>
            </p:spPr>
          </p:sp>
          <p:sp>
            <p:nvSpPr>
              <p:cNvPr id="12" name="TextBox 12"/>
              <p:cNvSpPr txBox="1"/>
              <p:nvPr/>
            </p:nvSpPr>
            <p:spPr>
              <a:xfrm>
                <a:off x="0" y="0"/>
                <a:ext cx="1629461" cy="2793946"/>
              </a:xfrm>
              <a:prstGeom prst="rect">
                <a:avLst/>
              </a:prstGeom>
            </p:spPr>
            <p:txBody>
              <a:bodyPr lIns="0" tIns="0" rIns="0" bIns="0" rtlCol="0" anchor="ctr"/>
              <a:lstStyle/>
              <a:p>
                <a:pPr marL="0" lvl="0" indent="0" algn="ctr">
                  <a:lnSpc>
                    <a:spcPts val="699"/>
                  </a:lnSpc>
                  <a:spcBef>
                    <a:spcPct val="0"/>
                  </a:spcBef>
                </a:pPr>
                <a:endParaRPr/>
              </a:p>
            </p:txBody>
          </p:sp>
        </p:grpSp>
        <p:sp>
          <p:nvSpPr>
            <p:cNvPr id="13" name="AutoShape 13"/>
            <p:cNvSpPr/>
            <p:nvPr/>
          </p:nvSpPr>
          <p:spPr>
            <a:xfrm>
              <a:off x="19258345" y="8755952"/>
              <a:ext cx="3639463" cy="0"/>
            </a:xfrm>
            <a:prstGeom prst="line">
              <a:avLst/>
            </a:prstGeom>
            <a:ln w="38100" cap="flat">
              <a:solidFill>
                <a:srgbClr val="000000"/>
              </a:solidFill>
              <a:prstDash val="solid"/>
              <a:headEnd type="none" w="sm" len="sm"/>
              <a:tailEnd type="none" w="sm" len="sm"/>
            </a:ln>
          </p:spPr>
        </p:sp>
        <p:sp>
          <p:nvSpPr>
            <p:cNvPr id="14" name="Freeform 14"/>
            <p:cNvSpPr/>
            <p:nvPr/>
          </p:nvSpPr>
          <p:spPr>
            <a:xfrm>
              <a:off x="19957684" y="9237983"/>
              <a:ext cx="2230913" cy="2099129"/>
            </a:xfrm>
            <a:custGeom>
              <a:avLst/>
              <a:gdLst/>
              <a:ahLst/>
              <a:cxnLst/>
              <a:rect l="l" t="t" r="r" b="b"/>
              <a:pathLst>
                <a:path w="2230913" h="2099129">
                  <a:moveTo>
                    <a:pt x="0" y="0"/>
                  </a:moveTo>
                  <a:lnTo>
                    <a:pt x="2230913" y="0"/>
                  </a:lnTo>
                  <a:lnTo>
                    <a:pt x="2230913" y="2099129"/>
                  </a:lnTo>
                  <a:lnTo>
                    <a:pt x="0" y="2099129"/>
                  </a:lnTo>
                  <a:lnTo>
                    <a:pt x="0" y="0"/>
                  </a:lnTo>
                  <a:close/>
                </a:path>
              </a:pathLst>
            </a:custGeom>
            <a:blipFill>
              <a:blip r:embed="rId8"/>
              <a:stretch>
                <a:fillRect/>
              </a:stretch>
            </a:blipFill>
          </p:spPr>
        </p:sp>
        <p:sp>
          <p:nvSpPr>
            <p:cNvPr id="15" name="TextBox 15"/>
            <p:cNvSpPr txBox="1"/>
            <p:nvPr/>
          </p:nvSpPr>
          <p:spPr>
            <a:xfrm>
              <a:off x="19678148" y="8177740"/>
              <a:ext cx="2890466" cy="419491"/>
            </a:xfrm>
            <a:prstGeom prst="rect">
              <a:avLst/>
            </a:prstGeom>
          </p:spPr>
          <p:txBody>
            <a:bodyPr lIns="0" tIns="0" rIns="0" bIns="0" rtlCol="0" anchor="t">
              <a:spAutoFit/>
            </a:bodyPr>
            <a:lstStyle/>
            <a:p>
              <a:pPr algn="ctr">
                <a:lnSpc>
                  <a:spcPts val="2712"/>
                </a:lnSpc>
                <a:spcBef>
                  <a:spcPct val="0"/>
                </a:spcBef>
              </a:pPr>
              <a:r>
                <a:rPr lang="en-US" sz="1937">
                  <a:solidFill>
                    <a:srgbClr val="000000"/>
                  </a:solidFill>
                  <a:latin typeface="DM Sans Bold"/>
                </a:rPr>
                <a:t>AEALMEIDA</a:t>
              </a:r>
            </a:p>
          </p:txBody>
        </p:sp>
        <p:sp>
          <p:nvSpPr>
            <p:cNvPr id="16" name="TextBox 16"/>
            <p:cNvSpPr txBox="1"/>
            <p:nvPr/>
          </p:nvSpPr>
          <p:spPr>
            <a:xfrm>
              <a:off x="19299274" y="11717278"/>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420 Discentes</a:t>
              </a:r>
            </a:p>
          </p:txBody>
        </p:sp>
        <p:sp>
          <p:nvSpPr>
            <p:cNvPr id="17" name="TextBox 17"/>
            <p:cNvSpPr txBox="1"/>
            <p:nvPr/>
          </p:nvSpPr>
          <p:spPr>
            <a:xfrm>
              <a:off x="19248474" y="12506711"/>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70 Docentes</a:t>
              </a:r>
            </a:p>
          </p:txBody>
        </p:sp>
        <p:sp>
          <p:nvSpPr>
            <p:cNvPr id="18" name="TextBox 18"/>
            <p:cNvSpPr txBox="1"/>
            <p:nvPr/>
          </p:nvSpPr>
          <p:spPr>
            <a:xfrm>
              <a:off x="19258345" y="13189794"/>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57 Não Docentes</a:t>
              </a:r>
            </a:p>
          </p:txBody>
        </p:sp>
        <p:grpSp>
          <p:nvGrpSpPr>
            <p:cNvPr id="19" name="Group 19"/>
            <p:cNvGrpSpPr/>
            <p:nvPr/>
          </p:nvGrpSpPr>
          <p:grpSpPr>
            <a:xfrm>
              <a:off x="11340204" y="8003628"/>
              <a:ext cx="3649335" cy="6257312"/>
              <a:chOff x="0" y="0"/>
              <a:chExt cx="1629461" cy="2793946"/>
            </a:xfrm>
          </p:grpSpPr>
          <p:sp>
            <p:nvSpPr>
              <p:cNvPr id="20" name="Freeform 20"/>
              <p:cNvSpPr/>
              <p:nvPr/>
            </p:nvSpPr>
            <p:spPr>
              <a:xfrm>
                <a:off x="0" y="0"/>
                <a:ext cx="1629461" cy="2793946"/>
              </a:xfrm>
              <a:custGeom>
                <a:avLst/>
                <a:gdLst/>
                <a:ahLst/>
                <a:cxnLst/>
                <a:rect l="l" t="t" r="r" b="b"/>
                <a:pathLst>
                  <a:path w="1629461" h="2793946">
                    <a:moveTo>
                      <a:pt x="96173" y="0"/>
                    </a:moveTo>
                    <a:lnTo>
                      <a:pt x="1533288" y="0"/>
                    </a:lnTo>
                    <a:cubicBezTo>
                      <a:pt x="1586403" y="0"/>
                      <a:pt x="1629461" y="43058"/>
                      <a:pt x="1629461" y="96173"/>
                    </a:cubicBezTo>
                    <a:lnTo>
                      <a:pt x="1629461" y="2697773"/>
                    </a:lnTo>
                    <a:cubicBezTo>
                      <a:pt x="1629461" y="2750888"/>
                      <a:pt x="1586403" y="2793946"/>
                      <a:pt x="1533288" y="2793946"/>
                    </a:cubicBezTo>
                    <a:lnTo>
                      <a:pt x="96173" y="2793946"/>
                    </a:lnTo>
                    <a:cubicBezTo>
                      <a:pt x="43058" y="2793946"/>
                      <a:pt x="0" y="2750888"/>
                      <a:pt x="0" y="2697773"/>
                    </a:cubicBezTo>
                    <a:lnTo>
                      <a:pt x="0" y="96173"/>
                    </a:lnTo>
                    <a:cubicBezTo>
                      <a:pt x="0" y="43058"/>
                      <a:pt x="43058" y="0"/>
                      <a:pt x="96173" y="0"/>
                    </a:cubicBezTo>
                    <a:close/>
                  </a:path>
                </a:pathLst>
              </a:custGeom>
              <a:solidFill>
                <a:srgbClr val="FFFEF7"/>
              </a:solidFill>
              <a:ln w="47625" cap="rnd">
                <a:solidFill>
                  <a:srgbClr val="000000"/>
                </a:solidFill>
                <a:prstDash val="solid"/>
                <a:round/>
              </a:ln>
            </p:spPr>
          </p:sp>
          <p:sp>
            <p:nvSpPr>
              <p:cNvPr id="21" name="TextBox 21"/>
              <p:cNvSpPr txBox="1"/>
              <p:nvPr/>
            </p:nvSpPr>
            <p:spPr>
              <a:xfrm>
                <a:off x="0" y="0"/>
                <a:ext cx="1629461" cy="2793946"/>
              </a:xfrm>
              <a:prstGeom prst="rect">
                <a:avLst/>
              </a:prstGeom>
            </p:spPr>
            <p:txBody>
              <a:bodyPr lIns="0" tIns="0" rIns="0" bIns="0" rtlCol="0" anchor="ctr"/>
              <a:lstStyle/>
              <a:p>
                <a:pPr marL="0" lvl="0" indent="0" algn="ctr">
                  <a:lnSpc>
                    <a:spcPts val="699"/>
                  </a:lnSpc>
                  <a:spcBef>
                    <a:spcPct val="0"/>
                  </a:spcBef>
                </a:pPr>
                <a:endParaRPr/>
              </a:p>
            </p:txBody>
          </p:sp>
        </p:grpSp>
        <p:sp>
          <p:nvSpPr>
            <p:cNvPr id="22" name="AutoShape 22"/>
            <p:cNvSpPr/>
            <p:nvPr/>
          </p:nvSpPr>
          <p:spPr>
            <a:xfrm>
              <a:off x="11350076" y="8755952"/>
              <a:ext cx="3639463" cy="0"/>
            </a:xfrm>
            <a:prstGeom prst="line">
              <a:avLst/>
            </a:prstGeom>
            <a:ln w="38100" cap="flat">
              <a:solidFill>
                <a:srgbClr val="000000"/>
              </a:solidFill>
              <a:prstDash val="solid"/>
              <a:headEnd type="none" w="sm" len="sm"/>
              <a:tailEnd type="none" w="sm" len="sm"/>
            </a:ln>
          </p:spPr>
        </p:sp>
        <p:sp>
          <p:nvSpPr>
            <p:cNvPr id="23" name="Freeform 23"/>
            <p:cNvSpPr/>
            <p:nvPr/>
          </p:nvSpPr>
          <p:spPr>
            <a:xfrm>
              <a:off x="11525026" y="9665774"/>
              <a:ext cx="3270354" cy="1128272"/>
            </a:xfrm>
            <a:custGeom>
              <a:avLst/>
              <a:gdLst/>
              <a:ahLst/>
              <a:cxnLst/>
              <a:rect l="l" t="t" r="r" b="b"/>
              <a:pathLst>
                <a:path w="3270354" h="1128272">
                  <a:moveTo>
                    <a:pt x="0" y="0"/>
                  </a:moveTo>
                  <a:lnTo>
                    <a:pt x="3270354" y="0"/>
                  </a:lnTo>
                  <a:lnTo>
                    <a:pt x="3270354" y="1128272"/>
                  </a:lnTo>
                  <a:lnTo>
                    <a:pt x="0" y="1128272"/>
                  </a:lnTo>
                  <a:lnTo>
                    <a:pt x="0" y="0"/>
                  </a:lnTo>
                  <a:close/>
                </a:path>
              </a:pathLst>
            </a:custGeom>
            <a:blipFill>
              <a:blip r:embed="rId9"/>
              <a:stretch>
                <a:fillRect/>
              </a:stretch>
            </a:blipFill>
          </p:spPr>
        </p:sp>
        <p:sp>
          <p:nvSpPr>
            <p:cNvPr id="24" name="TextBox 24"/>
            <p:cNvSpPr txBox="1"/>
            <p:nvPr/>
          </p:nvSpPr>
          <p:spPr>
            <a:xfrm>
              <a:off x="11769879" y="8177740"/>
              <a:ext cx="2890466" cy="419491"/>
            </a:xfrm>
            <a:prstGeom prst="rect">
              <a:avLst/>
            </a:prstGeom>
          </p:spPr>
          <p:txBody>
            <a:bodyPr lIns="0" tIns="0" rIns="0" bIns="0" rtlCol="0" anchor="t">
              <a:spAutoFit/>
            </a:bodyPr>
            <a:lstStyle/>
            <a:p>
              <a:pPr algn="ctr">
                <a:lnSpc>
                  <a:spcPts val="2712"/>
                </a:lnSpc>
                <a:spcBef>
                  <a:spcPct val="0"/>
                </a:spcBef>
              </a:pPr>
              <a:r>
                <a:rPr lang="en-US" sz="1937">
                  <a:solidFill>
                    <a:srgbClr val="000000"/>
                  </a:solidFill>
                  <a:latin typeface="DM Sans Bold"/>
                </a:rPr>
                <a:t>AEPINHEL</a:t>
              </a:r>
            </a:p>
          </p:txBody>
        </p:sp>
        <p:sp>
          <p:nvSpPr>
            <p:cNvPr id="25" name="TextBox 25"/>
            <p:cNvSpPr txBox="1"/>
            <p:nvPr/>
          </p:nvSpPr>
          <p:spPr>
            <a:xfrm>
              <a:off x="11391004" y="11717278"/>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732 Discentes</a:t>
              </a:r>
            </a:p>
          </p:txBody>
        </p:sp>
        <p:sp>
          <p:nvSpPr>
            <p:cNvPr id="26" name="TextBox 26"/>
            <p:cNvSpPr txBox="1"/>
            <p:nvPr/>
          </p:nvSpPr>
          <p:spPr>
            <a:xfrm>
              <a:off x="11391004" y="12506711"/>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117 Docentes</a:t>
              </a:r>
            </a:p>
          </p:txBody>
        </p:sp>
        <p:sp>
          <p:nvSpPr>
            <p:cNvPr id="27" name="TextBox 27"/>
            <p:cNvSpPr txBox="1"/>
            <p:nvPr/>
          </p:nvSpPr>
          <p:spPr>
            <a:xfrm>
              <a:off x="11451676" y="13189794"/>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52 Não Docentes</a:t>
              </a:r>
            </a:p>
          </p:txBody>
        </p:sp>
        <p:grpSp>
          <p:nvGrpSpPr>
            <p:cNvPr id="28" name="Group 28"/>
            <p:cNvGrpSpPr/>
            <p:nvPr/>
          </p:nvGrpSpPr>
          <p:grpSpPr>
            <a:xfrm>
              <a:off x="15294339" y="8003628"/>
              <a:ext cx="3649335" cy="6257312"/>
              <a:chOff x="0" y="0"/>
              <a:chExt cx="1629461" cy="2793946"/>
            </a:xfrm>
          </p:grpSpPr>
          <p:sp>
            <p:nvSpPr>
              <p:cNvPr id="29" name="Freeform 29"/>
              <p:cNvSpPr/>
              <p:nvPr/>
            </p:nvSpPr>
            <p:spPr>
              <a:xfrm>
                <a:off x="0" y="0"/>
                <a:ext cx="1629461" cy="2793946"/>
              </a:xfrm>
              <a:custGeom>
                <a:avLst/>
                <a:gdLst/>
                <a:ahLst/>
                <a:cxnLst/>
                <a:rect l="l" t="t" r="r" b="b"/>
                <a:pathLst>
                  <a:path w="1629461" h="2793946">
                    <a:moveTo>
                      <a:pt x="96173" y="0"/>
                    </a:moveTo>
                    <a:lnTo>
                      <a:pt x="1533288" y="0"/>
                    </a:lnTo>
                    <a:cubicBezTo>
                      <a:pt x="1586403" y="0"/>
                      <a:pt x="1629461" y="43058"/>
                      <a:pt x="1629461" y="96173"/>
                    </a:cubicBezTo>
                    <a:lnTo>
                      <a:pt x="1629461" y="2697773"/>
                    </a:lnTo>
                    <a:cubicBezTo>
                      <a:pt x="1629461" y="2750888"/>
                      <a:pt x="1586403" y="2793946"/>
                      <a:pt x="1533288" y="2793946"/>
                    </a:cubicBezTo>
                    <a:lnTo>
                      <a:pt x="96173" y="2793946"/>
                    </a:lnTo>
                    <a:cubicBezTo>
                      <a:pt x="43058" y="2793946"/>
                      <a:pt x="0" y="2750888"/>
                      <a:pt x="0" y="2697773"/>
                    </a:cubicBezTo>
                    <a:lnTo>
                      <a:pt x="0" y="96173"/>
                    </a:lnTo>
                    <a:cubicBezTo>
                      <a:pt x="0" y="43058"/>
                      <a:pt x="43058" y="0"/>
                      <a:pt x="96173" y="0"/>
                    </a:cubicBezTo>
                    <a:close/>
                  </a:path>
                </a:pathLst>
              </a:custGeom>
              <a:solidFill>
                <a:srgbClr val="FFFEF7"/>
              </a:solidFill>
              <a:ln w="47625" cap="rnd">
                <a:solidFill>
                  <a:srgbClr val="000000"/>
                </a:solidFill>
                <a:prstDash val="solid"/>
                <a:round/>
              </a:ln>
            </p:spPr>
          </p:sp>
          <p:sp>
            <p:nvSpPr>
              <p:cNvPr id="30" name="TextBox 30"/>
              <p:cNvSpPr txBox="1"/>
              <p:nvPr/>
            </p:nvSpPr>
            <p:spPr>
              <a:xfrm>
                <a:off x="0" y="0"/>
                <a:ext cx="1629461" cy="2793946"/>
              </a:xfrm>
              <a:prstGeom prst="rect">
                <a:avLst/>
              </a:prstGeom>
            </p:spPr>
            <p:txBody>
              <a:bodyPr lIns="0" tIns="0" rIns="0" bIns="0" rtlCol="0" anchor="ctr"/>
              <a:lstStyle/>
              <a:p>
                <a:pPr marL="0" lvl="0" indent="0" algn="ctr">
                  <a:lnSpc>
                    <a:spcPts val="699"/>
                  </a:lnSpc>
                  <a:spcBef>
                    <a:spcPct val="0"/>
                  </a:spcBef>
                </a:pPr>
                <a:endParaRPr/>
              </a:p>
            </p:txBody>
          </p:sp>
        </p:grpSp>
        <p:sp>
          <p:nvSpPr>
            <p:cNvPr id="31" name="AutoShape 31"/>
            <p:cNvSpPr/>
            <p:nvPr/>
          </p:nvSpPr>
          <p:spPr>
            <a:xfrm>
              <a:off x="15304210" y="8755952"/>
              <a:ext cx="3639463" cy="0"/>
            </a:xfrm>
            <a:prstGeom prst="line">
              <a:avLst/>
            </a:prstGeom>
            <a:ln w="38100" cap="flat">
              <a:solidFill>
                <a:srgbClr val="000000"/>
              </a:solidFill>
              <a:prstDash val="solid"/>
              <a:headEnd type="none" w="sm" len="sm"/>
              <a:tailEnd type="none" w="sm" len="sm"/>
            </a:ln>
          </p:spPr>
        </p:sp>
        <p:sp>
          <p:nvSpPr>
            <p:cNvPr id="32" name="Freeform 32"/>
            <p:cNvSpPr/>
            <p:nvPr/>
          </p:nvSpPr>
          <p:spPr>
            <a:xfrm>
              <a:off x="15970540" y="9285448"/>
              <a:ext cx="2296932" cy="1784724"/>
            </a:xfrm>
            <a:custGeom>
              <a:avLst/>
              <a:gdLst/>
              <a:ahLst/>
              <a:cxnLst/>
              <a:rect l="l" t="t" r="r" b="b"/>
              <a:pathLst>
                <a:path w="2296932" h="1784724">
                  <a:moveTo>
                    <a:pt x="0" y="0"/>
                  </a:moveTo>
                  <a:lnTo>
                    <a:pt x="2296932" y="0"/>
                  </a:lnTo>
                  <a:lnTo>
                    <a:pt x="2296932" y="1784724"/>
                  </a:lnTo>
                  <a:lnTo>
                    <a:pt x="0" y="1784724"/>
                  </a:lnTo>
                  <a:lnTo>
                    <a:pt x="0" y="0"/>
                  </a:lnTo>
                  <a:close/>
                </a:path>
              </a:pathLst>
            </a:custGeom>
            <a:blipFill>
              <a:blip r:embed="rId10"/>
              <a:stretch>
                <a:fillRect l="-7772" r="-530860"/>
              </a:stretch>
            </a:blipFill>
          </p:spPr>
        </p:sp>
        <p:sp>
          <p:nvSpPr>
            <p:cNvPr id="33" name="TextBox 33"/>
            <p:cNvSpPr txBox="1"/>
            <p:nvPr/>
          </p:nvSpPr>
          <p:spPr>
            <a:xfrm>
              <a:off x="15724014" y="8177740"/>
              <a:ext cx="2890466" cy="419491"/>
            </a:xfrm>
            <a:prstGeom prst="rect">
              <a:avLst/>
            </a:prstGeom>
          </p:spPr>
          <p:txBody>
            <a:bodyPr lIns="0" tIns="0" rIns="0" bIns="0" rtlCol="0" anchor="t">
              <a:spAutoFit/>
            </a:bodyPr>
            <a:lstStyle/>
            <a:p>
              <a:pPr algn="ctr">
                <a:lnSpc>
                  <a:spcPts val="2712"/>
                </a:lnSpc>
                <a:spcBef>
                  <a:spcPct val="0"/>
                </a:spcBef>
              </a:pPr>
              <a:r>
                <a:rPr lang="en-US" sz="1937">
                  <a:solidFill>
                    <a:srgbClr val="000000"/>
                  </a:solidFill>
                  <a:latin typeface="DM Sans Bold"/>
                </a:rPr>
                <a:t>AESABUGAL</a:t>
              </a:r>
            </a:p>
          </p:txBody>
        </p:sp>
        <p:sp>
          <p:nvSpPr>
            <p:cNvPr id="34" name="TextBox 34"/>
            <p:cNvSpPr txBox="1"/>
            <p:nvPr/>
          </p:nvSpPr>
          <p:spPr>
            <a:xfrm>
              <a:off x="15304210" y="11717278"/>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674 Discentes</a:t>
              </a:r>
            </a:p>
          </p:txBody>
        </p:sp>
        <p:sp>
          <p:nvSpPr>
            <p:cNvPr id="35" name="TextBox 35"/>
            <p:cNvSpPr txBox="1"/>
            <p:nvPr/>
          </p:nvSpPr>
          <p:spPr>
            <a:xfrm>
              <a:off x="15304210" y="12506711"/>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97 Docentes</a:t>
              </a:r>
            </a:p>
          </p:txBody>
        </p:sp>
        <p:sp>
          <p:nvSpPr>
            <p:cNvPr id="36" name="TextBox 36"/>
            <p:cNvSpPr txBox="1"/>
            <p:nvPr/>
          </p:nvSpPr>
          <p:spPr>
            <a:xfrm>
              <a:off x="15304210" y="13189794"/>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39 Não Docentes</a:t>
              </a:r>
            </a:p>
          </p:txBody>
        </p:sp>
        <p:grpSp>
          <p:nvGrpSpPr>
            <p:cNvPr id="37" name="Group 37"/>
            <p:cNvGrpSpPr/>
            <p:nvPr/>
          </p:nvGrpSpPr>
          <p:grpSpPr>
            <a:xfrm>
              <a:off x="3431935" y="8003628"/>
              <a:ext cx="3649335" cy="6257312"/>
              <a:chOff x="0" y="0"/>
              <a:chExt cx="1629461" cy="2793946"/>
            </a:xfrm>
          </p:grpSpPr>
          <p:sp>
            <p:nvSpPr>
              <p:cNvPr id="38" name="Freeform 38"/>
              <p:cNvSpPr/>
              <p:nvPr/>
            </p:nvSpPr>
            <p:spPr>
              <a:xfrm>
                <a:off x="0" y="0"/>
                <a:ext cx="1629461" cy="2793946"/>
              </a:xfrm>
              <a:custGeom>
                <a:avLst/>
                <a:gdLst/>
                <a:ahLst/>
                <a:cxnLst/>
                <a:rect l="l" t="t" r="r" b="b"/>
                <a:pathLst>
                  <a:path w="1629461" h="2793946">
                    <a:moveTo>
                      <a:pt x="96173" y="0"/>
                    </a:moveTo>
                    <a:lnTo>
                      <a:pt x="1533288" y="0"/>
                    </a:lnTo>
                    <a:cubicBezTo>
                      <a:pt x="1586403" y="0"/>
                      <a:pt x="1629461" y="43058"/>
                      <a:pt x="1629461" y="96173"/>
                    </a:cubicBezTo>
                    <a:lnTo>
                      <a:pt x="1629461" y="2697773"/>
                    </a:lnTo>
                    <a:cubicBezTo>
                      <a:pt x="1629461" y="2750888"/>
                      <a:pt x="1586403" y="2793946"/>
                      <a:pt x="1533288" y="2793946"/>
                    </a:cubicBezTo>
                    <a:lnTo>
                      <a:pt x="96173" y="2793946"/>
                    </a:lnTo>
                    <a:cubicBezTo>
                      <a:pt x="43058" y="2793946"/>
                      <a:pt x="0" y="2750888"/>
                      <a:pt x="0" y="2697773"/>
                    </a:cubicBezTo>
                    <a:lnTo>
                      <a:pt x="0" y="96173"/>
                    </a:lnTo>
                    <a:cubicBezTo>
                      <a:pt x="0" y="43058"/>
                      <a:pt x="43058" y="0"/>
                      <a:pt x="96173" y="0"/>
                    </a:cubicBezTo>
                    <a:close/>
                  </a:path>
                </a:pathLst>
              </a:custGeom>
              <a:solidFill>
                <a:srgbClr val="FFFEF7"/>
              </a:solidFill>
              <a:ln w="47625" cap="rnd">
                <a:solidFill>
                  <a:srgbClr val="000000"/>
                </a:solidFill>
                <a:prstDash val="solid"/>
                <a:round/>
              </a:ln>
            </p:spPr>
          </p:sp>
          <p:sp>
            <p:nvSpPr>
              <p:cNvPr id="39" name="TextBox 39"/>
              <p:cNvSpPr txBox="1"/>
              <p:nvPr/>
            </p:nvSpPr>
            <p:spPr>
              <a:xfrm>
                <a:off x="0" y="0"/>
                <a:ext cx="1629461" cy="2793946"/>
              </a:xfrm>
              <a:prstGeom prst="rect">
                <a:avLst/>
              </a:prstGeom>
            </p:spPr>
            <p:txBody>
              <a:bodyPr lIns="0" tIns="0" rIns="0" bIns="0" rtlCol="0" anchor="ctr"/>
              <a:lstStyle/>
              <a:p>
                <a:pPr marL="0" lvl="0" indent="0" algn="ctr">
                  <a:lnSpc>
                    <a:spcPts val="699"/>
                  </a:lnSpc>
                  <a:spcBef>
                    <a:spcPct val="0"/>
                  </a:spcBef>
                </a:pPr>
                <a:endParaRPr/>
              </a:p>
            </p:txBody>
          </p:sp>
        </p:grpSp>
        <p:sp>
          <p:nvSpPr>
            <p:cNvPr id="40" name="AutoShape 40"/>
            <p:cNvSpPr/>
            <p:nvPr/>
          </p:nvSpPr>
          <p:spPr>
            <a:xfrm>
              <a:off x="3441807" y="8755952"/>
              <a:ext cx="3639463" cy="0"/>
            </a:xfrm>
            <a:prstGeom prst="line">
              <a:avLst/>
            </a:prstGeom>
            <a:ln w="38100" cap="flat">
              <a:solidFill>
                <a:srgbClr val="000000"/>
              </a:solidFill>
              <a:prstDash val="solid"/>
              <a:headEnd type="none" w="sm" len="sm"/>
              <a:tailEnd type="none" w="sm" len="sm"/>
            </a:ln>
          </p:spPr>
        </p:sp>
        <p:sp>
          <p:nvSpPr>
            <p:cNvPr id="41" name="Freeform 41"/>
            <p:cNvSpPr/>
            <p:nvPr/>
          </p:nvSpPr>
          <p:spPr>
            <a:xfrm>
              <a:off x="3645660" y="9834661"/>
              <a:ext cx="3245110" cy="790499"/>
            </a:xfrm>
            <a:custGeom>
              <a:avLst/>
              <a:gdLst/>
              <a:ahLst/>
              <a:cxnLst/>
              <a:rect l="l" t="t" r="r" b="b"/>
              <a:pathLst>
                <a:path w="3245110" h="790499">
                  <a:moveTo>
                    <a:pt x="0" y="0"/>
                  </a:moveTo>
                  <a:lnTo>
                    <a:pt x="3245110" y="0"/>
                  </a:lnTo>
                  <a:lnTo>
                    <a:pt x="3245110" y="790499"/>
                  </a:lnTo>
                  <a:lnTo>
                    <a:pt x="0" y="790499"/>
                  </a:lnTo>
                  <a:lnTo>
                    <a:pt x="0" y="0"/>
                  </a:lnTo>
                  <a:close/>
                </a:path>
              </a:pathLst>
            </a:custGeom>
            <a:blipFill>
              <a:blip r:embed="rId11"/>
              <a:stretch>
                <a:fillRect r="-92948"/>
              </a:stretch>
            </a:blipFill>
          </p:spPr>
        </p:sp>
        <p:sp>
          <p:nvSpPr>
            <p:cNvPr id="42" name="TextBox 42"/>
            <p:cNvSpPr txBox="1"/>
            <p:nvPr/>
          </p:nvSpPr>
          <p:spPr>
            <a:xfrm>
              <a:off x="3861610" y="8177740"/>
              <a:ext cx="2890466" cy="419491"/>
            </a:xfrm>
            <a:prstGeom prst="rect">
              <a:avLst/>
            </a:prstGeom>
          </p:spPr>
          <p:txBody>
            <a:bodyPr lIns="0" tIns="0" rIns="0" bIns="0" rtlCol="0" anchor="t">
              <a:spAutoFit/>
            </a:bodyPr>
            <a:lstStyle/>
            <a:p>
              <a:pPr algn="ctr">
                <a:lnSpc>
                  <a:spcPts val="2712"/>
                </a:lnSpc>
                <a:spcBef>
                  <a:spcPct val="0"/>
                </a:spcBef>
              </a:pPr>
              <a:r>
                <a:rPr lang="en-US" sz="1937">
                  <a:solidFill>
                    <a:srgbClr val="000000"/>
                  </a:solidFill>
                  <a:latin typeface="DM Sans Bold"/>
                </a:rPr>
                <a:t>AEAAG</a:t>
              </a:r>
            </a:p>
          </p:txBody>
        </p:sp>
        <p:sp>
          <p:nvSpPr>
            <p:cNvPr id="43" name="TextBox 43"/>
            <p:cNvSpPr txBox="1"/>
            <p:nvPr/>
          </p:nvSpPr>
          <p:spPr>
            <a:xfrm>
              <a:off x="3441807" y="11717278"/>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2010 Discentes</a:t>
              </a:r>
            </a:p>
          </p:txBody>
        </p:sp>
        <p:sp>
          <p:nvSpPr>
            <p:cNvPr id="44" name="TextBox 44"/>
            <p:cNvSpPr txBox="1"/>
            <p:nvPr/>
          </p:nvSpPr>
          <p:spPr>
            <a:xfrm>
              <a:off x="3487671" y="12506711"/>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229 Docentes</a:t>
              </a:r>
            </a:p>
          </p:txBody>
        </p:sp>
        <p:sp>
          <p:nvSpPr>
            <p:cNvPr id="45" name="TextBox 45"/>
            <p:cNvSpPr txBox="1"/>
            <p:nvPr/>
          </p:nvSpPr>
          <p:spPr>
            <a:xfrm>
              <a:off x="3441807" y="13189794"/>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99 Não Docentes</a:t>
              </a:r>
            </a:p>
          </p:txBody>
        </p:sp>
        <p:grpSp>
          <p:nvGrpSpPr>
            <p:cNvPr id="46" name="Group 46"/>
            <p:cNvGrpSpPr/>
            <p:nvPr/>
          </p:nvGrpSpPr>
          <p:grpSpPr>
            <a:xfrm>
              <a:off x="23202608" y="8003628"/>
              <a:ext cx="3649335" cy="6257312"/>
              <a:chOff x="0" y="0"/>
              <a:chExt cx="1629461" cy="2793946"/>
            </a:xfrm>
          </p:grpSpPr>
          <p:sp>
            <p:nvSpPr>
              <p:cNvPr id="47" name="Freeform 47"/>
              <p:cNvSpPr/>
              <p:nvPr/>
            </p:nvSpPr>
            <p:spPr>
              <a:xfrm>
                <a:off x="0" y="0"/>
                <a:ext cx="1629461" cy="2793946"/>
              </a:xfrm>
              <a:custGeom>
                <a:avLst/>
                <a:gdLst/>
                <a:ahLst/>
                <a:cxnLst/>
                <a:rect l="l" t="t" r="r" b="b"/>
                <a:pathLst>
                  <a:path w="1629461" h="2793946">
                    <a:moveTo>
                      <a:pt x="96173" y="0"/>
                    </a:moveTo>
                    <a:lnTo>
                      <a:pt x="1533288" y="0"/>
                    </a:lnTo>
                    <a:cubicBezTo>
                      <a:pt x="1586403" y="0"/>
                      <a:pt x="1629461" y="43058"/>
                      <a:pt x="1629461" y="96173"/>
                    </a:cubicBezTo>
                    <a:lnTo>
                      <a:pt x="1629461" y="2697773"/>
                    </a:lnTo>
                    <a:cubicBezTo>
                      <a:pt x="1629461" y="2750888"/>
                      <a:pt x="1586403" y="2793946"/>
                      <a:pt x="1533288" y="2793946"/>
                    </a:cubicBezTo>
                    <a:lnTo>
                      <a:pt x="96173" y="2793946"/>
                    </a:lnTo>
                    <a:cubicBezTo>
                      <a:pt x="43058" y="2793946"/>
                      <a:pt x="0" y="2750888"/>
                      <a:pt x="0" y="2697773"/>
                    </a:cubicBezTo>
                    <a:lnTo>
                      <a:pt x="0" y="96173"/>
                    </a:lnTo>
                    <a:cubicBezTo>
                      <a:pt x="0" y="43058"/>
                      <a:pt x="43058" y="0"/>
                      <a:pt x="96173" y="0"/>
                    </a:cubicBezTo>
                    <a:close/>
                  </a:path>
                </a:pathLst>
              </a:custGeom>
              <a:solidFill>
                <a:srgbClr val="FFFEF7"/>
              </a:solidFill>
              <a:ln w="47625" cap="rnd">
                <a:solidFill>
                  <a:srgbClr val="000000"/>
                </a:solidFill>
                <a:prstDash val="solid"/>
                <a:round/>
              </a:ln>
            </p:spPr>
          </p:sp>
          <p:sp>
            <p:nvSpPr>
              <p:cNvPr id="48" name="TextBox 48"/>
              <p:cNvSpPr txBox="1"/>
              <p:nvPr/>
            </p:nvSpPr>
            <p:spPr>
              <a:xfrm>
                <a:off x="0" y="0"/>
                <a:ext cx="1629461" cy="2793946"/>
              </a:xfrm>
              <a:prstGeom prst="rect">
                <a:avLst/>
              </a:prstGeom>
            </p:spPr>
            <p:txBody>
              <a:bodyPr lIns="0" tIns="0" rIns="0" bIns="0" rtlCol="0" anchor="ctr"/>
              <a:lstStyle/>
              <a:p>
                <a:pPr marL="0" lvl="0" indent="0" algn="ctr">
                  <a:lnSpc>
                    <a:spcPts val="699"/>
                  </a:lnSpc>
                  <a:spcBef>
                    <a:spcPct val="0"/>
                  </a:spcBef>
                </a:pPr>
                <a:endParaRPr/>
              </a:p>
            </p:txBody>
          </p:sp>
        </p:grpSp>
        <p:sp>
          <p:nvSpPr>
            <p:cNvPr id="49" name="AutoShape 49"/>
            <p:cNvSpPr/>
            <p:nvPr/>
          </p:nvSpPr>
          <p:spPr>
            <a:xfrm>
              <a:off x="23212480" y="8755952"/>
              <a:ext cx="3639463" cy="0"/>
            </a:xfrm>
            <a:prstGeom prst="line">
              <a:avLst/>
            </a:prstGeom>
            <a:ln w="38100" cap="flat">
              <a:solidFill>
                <a:srgbClr val="000000"/>
              </a:solidFill>
              <a:prstDash val="solid"/>
              <a:headEnd type="none" w="sm" len="sm"/>
              <a:tailEnd type="none" w="sm" len="sm"/>
            </a:ln>
          </p:spPr>
        </p:sp>
        <p:sp>
          <p:nvSpPr>
            <p:cNvPr id="50" name="Freeform 50"/>
            <p:cNvSpPr/>
            <p:nvPr/>
          </p:nvSpPr>
          <p:spPr>
            <a:xfrm>
              <a:off x="23545508" y="9753637"/>
              <a:ext cx="2999370" cy="952546"/>
            </a:xfrm>
            <a:custGeom>
              <a:avLst/>
              <a:gdLst/>
              <a:ahLst/>
              <a:cxnLst/>
              <a:rect l="l" t="t" r="r" b="b"/>
              <a:pathLst>
                <a:path w="2999370" h="952546">
                  <a:moveTo>
                    <a:pt x="0" y="0"/>
                  </a:moveTo>
                  <a:lnTo>
                    <a:pt x="2999371" y="0"/>
                  </a:lnTo>
                  <a:lnTo>
                    <a:pt x="2999371" y="952546"/>
                  </a:lnTo>
                  <a:lnTo>
                    <a:pt x="0" y="952546"/>
                  </a:lnTo>
                  <a:lnTo>
                    <a:pt x="0" y="0"/>
                  </a:lnTo>
                  <a:close/>
                </a:path>
              </a:pathLst>
            </a:custGeom>
            <a:blipFill>
              <a:blip r:embed="rId12"/>
              <a:stretch>
                <a:fillRect b="-17227"/>
              </a:stretch>
            </a:blipFill>
          </p:spPr>
        </p:sp>
        <p:sp>
          <p:nvSpPr>
            <p:cNvPr id="51" name="TextBox 51"/>
            <p:cNvSpPr txBox="1"/>
            <p:nvPr/>
          </p:nvSpPr>
          <p:spPr>
            <a:xfrm>
              <a:off x="23632283" y="8177740"/>
              <a:ext cx="2890466" cy="419491"/>
            </a:xfrm>
            <a:prstGeom prst="rect">
              <a:avLst/>
            </a:prstGeom>
          </p:spPr>
          <p:txBody>
            <a:bodyPr lIns="0" tIns="0" rIns="0" bIns="0" rtlCol="0" anchor="t">
              <a:spAutoFit/>
            </a:bodyPr>
            <a:lstStyle/>
            <a:p>
              <a:pPr algn="ctr">
                <a:lnSpc>
                  <a:spcPts val="2712"/>
                </a:lnSpc>
                <a:spcBef>
                  <a:spcPct val="0"/>
                </a:spcBef>
              </a:pPr>
              <a:r>
                <a:rPr lang="en-US" sz="1937">
                  <a:solidFill>
                    <a:srgbClr val="000000"/>
                  </a:solidFill>
                  <a:latin typeface="DM Sans Bold"/>
                </a:rPr>
                <a:t>AEFCR</a:t>
              </a:r>
            </a:p>
          </p:txBody>
        </p:sp>
        <p:sp>
          <p:nvSpPr>
            <p:cNvPr id="52" name="TextBox 52"/>
            <p:cNvSpPr txBox="1"/>
            <p:nvPr/>
          </p:nvSpPr>
          <p:spPr>
            <a:xfrm>
              <a:off x="23202608" y="11717278"/>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427 Discentes</a:t>
              </a:r>
            </a:p>
          </p:txBody>
        </p:sp>
        <p:sp>
          <p:nvSpPr>
            <p:cNvPr id="53" name="TextBox 53"/>
            <p:cNvSpPr txBox="1"/>
            <p:nvPr/>
          </p:nvSpPr>
          <p:spPr>
            <a:xfrm>
              <a:off x="23253408" y="12506711"/>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63 Docentes</a:t>
              </a:r>
            </a:p>
          </p:txBody>
        </p:sp>
        <p:sp>
          <p:nvSpPr>
            <p:cNvPr id="54" name="TextBox 54"/>
            <p:cNvSpPr txBox="1"/>
            <p:nvPr/>
          </p:nvSpPr>
          <p:spPr>
            <a:xfrm>
              <a:off x="23212480" y="13189794"/>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51 Não Docentes</a:t>
              </a:r>
            </a:p>
          </p:txBody>
        </p:sp>
        <p:grpSp>
          <p:nvGrpSpPr>
            <p:cNvPr id="55" name="Group 55"/>
            <p:cNvGrpSpPr/>
            <p:nvPr/>
          </p:nvGrpSpPr>
          <p:grpSpPr>
            <a:xfrm>
              <a:off x="7386070" y="8003628"/>
              <a:ext cx="3649335" cy="6257312"/>
              <a:chOff x="0" y="0"/>
              <a:chExt cx="1629461" cy="2793946"/>
            </a:xfrm>
          </p:grpSpPr>
          <p:sp>
            <p:nvSpPr>
              <p:cNvPr id="56" name="Freeform 56"/>
              <p:cNvSpPr/>
              <p:nvPr/>
            </p:nvSpPr>
            <p:spPr>
              <a:xfrm>
                <a:off x="0" y="0"/>
                <a:ext cx="1629461" cy="2793946"/>
              </a:xfrm>
              <a:custGeom>
                <a:avLst/>
                <a:gdLst/>
                <a:ahLst/>
                <a:cxnLst/>
                <a:rect l="l" t="t" r="r" b="b"/>
                <a:pathLst>
                  <a:path w="1629461" h="2793946">
                    <a:moveTo>
                      <a:pt x="96173" y="0"/>
                    </a:moveTo>
                    <a:lnTo>
                      <a:pt x="1533288" y="0"/>
                    </a:lnTo>
                    <a:cubicBezTo>
                      <a:pt x="1586403" y="0"/>
                      <a:pt x="1629461" y="43058"/>
                      <a:pt x="1629461" y="96173"/>
                    </a:cubicBezTo>
                    <a:lnTo>
                      <a:pt x="1629461" y="2697773"/>
                    </a:lnTo>
                    <a:cubicBezTo>
                      <a:pt x="1629461" y="2750888"/>
                      <a:pt x="1586403" y="2793946"/>
                      <a:pt x="1533288" y="2793946"/>
                    </a:cubicBezTo>
                    <a:lnTo>
                      <a:pt x="96173" y="2793946"/>
                    </a:lnTo>
                    <a:cubicBezTo>
                      <a:pt x="43058" y="2793946"/>
                      <a:pt x="0" y="2750888"/>
                      <a:pt x="0" y="2697773"/>
                    </a:cubicBezTo>
                    <a:lnTo>
                      <a:pt x="0" y="96173"/>
                    </a:lnTo>
                    <a:cubicBezTo>
                      <a:pt x="0" y="43058"/>
                      <a:pt x="43058" y="0"/>
                      <a:pt x="96173" y="0"/>
                    </a:cubicBezTo>
                    <a:close/>
                  </a:path>
                </a:pathLst>
              </a:custGeom>
              <a:solidFill>
                <a:srgbClr val="FFFEF7"/>
              </a:solidFill>
              <a:ln w="47625" cap="rnd">
                <a:solidFill>
                  <a:srgbClr val="000000"/>
                </a:solidFill>
                <a:prstDash val="solid"/>
                <a:round/>
              </a:ln>
            </p:spPr>
          </p:sp>
          <p:sp>
            <p:nvSpPr>
              <p:cNvPr id="57" name="TextBox 57"/>
              <p:cNvSpPr txBox="1"/>
              <p:nvPr/>
            </p:nvSpPr>
            <p:spPr>
              <a:xfrm>
                <a:off x="0" y="0"/>
                <a:ext cx="1629461" cy="2793946"/>
              </a:xfrm>
              <a:prstGeom prst="rect">
                <a:avLst/>
              </a:prstGeom>
            </p:spPr>
            <p:txBody>
              <a:bodyPr lIns="0" tIns="0" rIns="0" bIns="0" rtlCol="0" anchor="ctr"/>
              <a:lstStyle/>
              <a:p>
                <a:pPr marL="0" lvl="0" indent="0" algn="ctr">
                  <a:lnSpc>
                    <a:spcPts val="699"/>
                  </a:lnSpc>
                  <a:spcBef>
                    <a:spcPct val="0"/>
                  </a:spcBef>
                </a:pPr>
                <a:endParaRPr/>
              </a:p>
            </p:txBody>
          </p:sp>
        </p:grpSp>
        <p:sp>
          <p:nvSpPr>
            <p:cNvPr id="58" name="AutoShape 58"/>
            <p:cNvSpPr/>
            <p:nvPr/>
          </p:nvSpPr>
          <p:spPr>
            <a:xfrm>
              <a:off x="7395941" y="8755952"/>
              <a:ext cx="3639463" cy="0"/>
            </a:xfrm>
            <a:prstGeom prst="line">
              <a:avLst/>
            </a:prstGeom>
            <a:ln w="38100" cap="flat">
              <a:solidFill>
                <a:srgbClr val="000000"/>
              </a:solidFill>
              <a:prstDash val="solid"/>
              <a:headEnd type="none" w="sm" len="sm"/>
              <a:tailEnd type="none" w="sm" len="sm"/>
            </a:ln>
          </p:spPr>
        </p:sp>
        <p:sp>
          <p:nvSpPr>
            <p:cNvPr id="59" name="Freeform 59"/>
            <p:cNvSpPr/>
            <p:nvPr/>
          </p:nvSpPr>
          <p:spPr>
            <a:xfrm>
              <a:off x="7815745" y="9442811"/>
              <a:ext cx="2882164" cy="1689473"/>
            </a:xfrm>
            <a:custGeom>
              <a:avLst/>
              <a:gdLst/>
              <a:ahLst/>
              <a:cxnLst/>
              <a:rect l="l" t="t" r="r" b="b"/>
              <a:pathLst>
                <a:path w="2882164" h="1689473">
                  <a:moveTo>
                    <a:pt x="0" y="0"/>
                  </a:moveTo>
                  <a:lnTo>
                    <a:pt x="2882163" y="0"/>
                  </a:lnTo>
                  <a:lnTo>
                    <a:pt x="2882163" y="1689473"/>
                  </a:lnTo>
                  <a:lnTo>
                    <a:pt x="0" y="1689473"/>
                  </a:lnTo>
                  <a:lnTo>
                    <a:pt x="0" y="0"/>
                  </a:lnTo>
                  <a:close/>
                </a:path>
              </a:pathLst>
            </a:custGeom>
            <a:blipFill>
              <a:blip r:embed="rId13"/>
              <a:stretch>
                <a:fillRect b="-9167"/>
              </a:stretch>
            </a:blipFill>
          </p:spPr>
        </p:sp>
        <p:sp>
          <p:nvSpPr>
            <p:cNvPr id="60" name="TextBox 60"/>
            <p:cNvSpPr txBox="1"/>
            <p:nvPr/>
          </p:nvSpPr>
          <p:spPr>
            <a:xfrm>
              <a:off x="7815745" y="8177740"/>
              <a:ext cx="2890466" cy="419491"/>
            </a:xfrm>
            <a:prstGeom prst="rect">
              <a:avLst/>
            </a:prstGeom>
          </p:spPr>
          <p:txBody>
            <a:bodyPr lIns="0" tIns="0" rIns="0" bIns="0" rtlCol="0" anchor="t">
              <a:spAutoFit/>
            </a:bodyPr>
            <a:lstStyle/>
            <a:p>
              <a:pPr algn="ctr">
                <a:lnSpc>
                  <a:spcPts val="2712"/>
                </a:lnSpc>
                <a:spcBef>
                  <a:spcPct val="0"/>
                </a:spcBef>
              </a:pPr>
              <a:r>
                <a:rPr lang="en-US" sz="1937">
                  <a:solidFill>
                    <a:srgbClr val="000000"/>
                  </a:solidFill>
                  <a:latin typeface="DM Sans Bold"/>
                </a:rPr>
                <a:t>AESÉ</a:t>
              </a:r>
            </a:p>
          </p:txBody>
        </p:sp>
        <p:sp>
          <p:nvSpPr>
            <p:cNvPr id="61" name="TextBox 61"/>
            <p:cNvSpPr txBox="1"/>
            <p:nvPr/>
          </p:nvSpPr>
          <p:spPr>
            <a:xfrm>
              <a:off x="7386070" y="11717278"/>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 1932 Discentes</a:t>
              </a:r>
            </a:p>
          </p:txBody>
        </p:sp>
        <p:sp>
          <p:nvSpPr>
            <p:cNvPr id="62" name="TextBox 62"/>
            <p:cNvSpPr txBox="1"/>
            <p:nvPr/>
          </p:nvSpPr>
          <p:spPr>
            <a:xfrm>
              <a:off x="7484841" y="12506711"/>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259 Docentes</a:t>
              </a:r>
            </a:p>
          </p:txBody>
        </p:sp>
        <p:sp>
          <p:nvSpPr>
            <p:cNvPr id="63" name="TextBox 63"/>
            <p:cNvSpPr txBox="1"/>
            <p:nvPr/>
          </p:nvSpPr>
          <p:spPr>
            <a:xfrm>
              <a:off x="7441806" y="13189794"/>
              <a:ext cx="3537863" cy="47180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DM Sans Italics"/>
                </a:rPr>
                <a:t>119  Não Docentes</a:t>
              </a:r>
            </a:p>
          </p:txBody>
        </p:sp>
        <p:sp>
          <p:nvSpPr>
            <p:cNvPr id="64" name="TextBox 64"/>
            <p:cNvSpPr txBox="1"/>
            <p:nvPr/>
          </p:nvSpPr>
          <p:spPr>
            <a:xfrm>
              <a:off x="11525026" y="4055853"/>
              <a:ext cx="6700425" cy="1759351"/>
            </a:xfrm>
            <a:prstGeom prst="rect">
              <a:avLst/>
            </a:prstGeom>
          </p:spPr>
          <p:txBody>
            <a:bodyPr lIns="0" tIns="0" rIns="0" bIns="0" rtlCol="0" anchor="t">
              <a:spAutoFit/>
            </a:bodyPr>
            <a:lstStyle/>
            <a:p>
              <a:pPr marL="0" lvl="0" indent="0" algn="ctr">
                <a:lnSpc>
                  <a:spcPts val="11008"/>
                </a:lnSpc>
                <a:spcBef>
                  <a:spcPct val="0"/>
                </a:spcBef>
              </a:pPr>
              <a:r>
                <a:rPr lang="en-US" sz="7863">
                  <a:solidFill>
                    <a:srgbClr val="000000"/>
                  </a:solidFill>
                  <a:latin typeface="Repo Bold Bold"/>
                </a:rPr>
                <a:t>T</a:t>
              </a:r>
              <a:r>
                <a:rPr lang="en-US" sz="7863" u="none" strike="noStrike">
                  <a:solidFill>
                    <a:srgbClr val="000000"/>
                  </a:solidFill>
                  <a:latin typeface="Repo Bold Bold"/>
                </a:rPr>
                <a:t>he team</a:t>
              </a:r>
            </a:p>
          </p:txBody>
        </p:sp>
        <p:sp>
          <p:nvSpPr>
            <p:cNvPr id="65" name="Freeform 65"/>
            <p:cNvSpPr/>
            <p:nvPr/>
          </p:nvSpPr>
          <p:spPr>
            <a:xfrm>
              <a:off x="3281425" y="3582683"/>
              <a:ext cx="1154414" cy="1594494"/>
            </a:xfrm>
            <a:custGeom>
              <a:avLst/>
              <a:gdLst/>
              <a:ahLst/>
              <a:cxnLst/>
              <a:rect l="l" t="t" r="r" b="b"/>
              <a:pathLst>
                <a:path w="1154414" h="1594494">
                  <a:moveTo>
                    <a:pt x="0" y="0"/>
                  </a:moveTo>
                  <a:lnTo>
                    <a:pt x="1154414" y="0"/>
                  </a:lnTo>
                  <a:lnTo>
                    <a:pt x="1154414" y="1594494"/>
                  </a:lnTo>
                  <a:lnTo>
                    <a:pt x="0" y="1594494"/>
                  </a:lnTo>
                  <a:lnTo>
                    <a:pt x="0" y="0"/>
                  </a:lnTo>
                  <a:close/>
                </a:path>
              </a:pathLst>
            </a:custGeom>
            <a:blipFill>
              <a:blip r:embed="rId14"/>
              <a:stretch>
                <a:fillRect/>
              </a:stretch>
            </a:blipFill>
          </p:spPr>
        </p:sp>
        <p:grpSp>
          <p:nvGrpSpPr>
            <p:cNvPr id="66" name="Group 66"/>
            <p:cNvGrpSpPr/>
            <p:nvPr/>
          </p:nvGrpSpPr>
          <p:grpSpPr>
            <a:xfrm>
              <a:off x="11237823" y="14464140"/>
              <a:ext cx="7274833" cy="2447135"/>
              <a:chOff x="0" y="0"/>
              <a:chExt cx="1962273" cy="660077"/>
            </a:xfrm>
          </p:grpSpPr>
          <p:sp>
            <p:nvSpPr>
              <p:cNvPr id="67" name="Freeform 67"/>
              <p:cNvSpPr/>
              <p:nvPr/>
            </p:nvSpPr>
            <p:spPr>
              <a:xfrm>
                <a:off x="0" y="0"/>
                <a:ext cx="1962273" cy="660077"/>
              </a:xfrm>
              <a:custGeom>
                <a:avLst/>
                <a:gdLst/>
                <a:ahLst/>
                <a:cxnLst/>
                <a:rect l="l" t="t" r="r" b="b"/>
                <a:pathLst>
                  <a:path w="1962273" h="660077">
                    <a:moveTo>
                      <a:pt x="48244" y="0"/>
                    </a:moveTo>
                    <a:lnTo>
                      <a:pt x="1914029" y="0"/>
                    </a:lnTo>
                    <a:cubicBezTo>
                      <a:pt x="1940673" y="0"/>
                      <a:pt x="1962273" y="21600"/>
                      <a:pt x="1962273" y="48244"/>
                    </a:cubicBezTo>
                    <a:lnTo>
                      <a:pt x="1962273" y="611833"/>
                    </a:lnTo>
                    <a:cubicBezTo>
                      <a:pt x="1962273" y="624628"/>
                      <a:pt x="1957190" y="636899"/>
                      <a:pt x="1948143" y="645946"/>
                    </a:cubicBezTo>
                    <a:cubicBezTo>
                      <a:pt x="1939095" y="654994"/>
                      <a:pt x="1926824" y="660077"/>
                      <a:pt x="1914029" y="660077"/>
                    </a:cubicBezTo>
                    <a:lnTo>
                      <a:pt x="48244" y="660077"/>
                    </a:lnTo>
                    <a:cubicBezTo>
                      <a:pt x="21600" y="660077"/>
                      <a:pt x="0" y="638477"/>
                      <a:pt x="0" y="611833"/>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68" name="TextBox 68"/>
              <p:cNvSpPr txBox="1"/>
              <p:nvPr/>
            </p:nvSpPr>
            <p:spPr>
              <a:xfrm>
                <a:off x="0" y="-38100"/>
                <a:ext cx="1962273" cy="698177"/>
              </a:xfrm>
              <a:prstGeom prst="rect">
                <a:avLst/>
              </a:prstGeom>
            </p:spPr>
            <p:txBody>
              <a:bodyPr lIns="0" tIns="0" rIns="0" bIns="0" rtlCol="0" anchor="ctr"/>
              <a:lstStyle/>
              <a:p>
                <a:pPr marL="0" lvl="0" indent="0" algn="ctr">
                  <a:lnSpc>
                    <a:spcPts val="3079"/>
                  </a:lnSpc>
                  <a:spcBef>
                    <a:spcPct val="0"/>
                  </a:spcBef>
                </a:pPr>
                <a:r>
                  <a:rPr lang="en-US" sz="2199">
                    <a:solidFill>
                      <a:srgbClr val="000000"/>
                    </a:solidFill>
                    <a:latin typeface="Repo Bold Bold"/>
                  </a:rPr>
                  <a:t>O universo do consórcio Erasmus GENIUS é constituído por 6195 discentes, 835 docentes e 417 não docentes.</a:t>
                </a: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8100000">
            <a:off x="-2183004" y="-116698"/>
            <a:ext cx="7820097" cy="4308162"/>
          </a:xfrm>
          <a:custGeom>
            <a:avLst/>
            <a:gdLst/>
            <a:ahLst/>
            <a:cxnLst/>
            <a:rect l="l" t="t" r="r" b="b"/>
            <a:pathLst>
              <a:path w="7820097" h="4308162">
                <a:moveTo>
                  <a:pt x="0" y="0"/>
                </a:moveTo>
                <a:lnTo>
                  <a:pt x="7820096" y="0"/>
                </a:lnTo>
                <a:lnTo>
                  <a:pt x="7820096" y="4308162"/>
                </a:lnTo>
                <a:lnTo>
                  <a:pt x="0" y="43081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2533475">
            <a:off x="14640608" y="8018200"/>
            <a:ext cx="3896408" cy="2146567"/>
          </a:xfrm>
          <a:custGeom>
            <a:avLst/>
            <a:gdLst/>
            <a:ahLst/>
            <a:cxnLst/>
            <a:rect l="l" t="t" r="r" b="b"/>
            <a:pathLst>
              <a:path w="3896408" h="2146567">
                <a:moveTo>
                  <a:pt x="0" y="0"/>
                </a:moveTo>
                <a:lnTo>
                  <a:pt x="3896408" y="0"/>
                </a:lnTo>
                <a:lnTo>
                  <a:pt x="3896408" y="2146567"/>
                </a:lnTo>
                <a:lnTo>
                  <a:pt x="0" y="21465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6114222" y="1545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7"/>
            <a:stretch>
              <a:fillRect/>
            </a:stretch>
          </a:blipFill>
        </p:spPr>
      </p:sp>
      <p:grpSp>
        <p:nvGrpSpPr>
          <p:cNvPr id="6" name="Group 6"/>
          <p:cNvGrpSpPr/>
          <p:nvPr/>
        </p:nvGrpSpPr>
        <p:grpSpPr>
          <a:xfrm>
            <a:off x="1028700" y="1028700"/>
            <a:ext cx="16777472" cy="8229600"/>
            <a:chOff x="0" y="0"/>
            <a:chExt cx="22369963" cy="10972800"/>
          </a:xfrm>
        </p:grpSpPr>
        <p:grpSp>
          <p:nvGrpSpPr>
            <p:cNvPr id="7" name="Group 7"/>
            <p:cNvGrpSpPr/>
            <p:nvPr/>
          </p:nvGrpSpPr>
          <p:grpSpPr>
            <a:xfrm>
              <a:off x="6870265" y="0"/>
              <a:ext cx="15499698" cy="10972800"/>
              <a:chOff x="0" y="0"/>
              <a:chExt cx="5293141" cy="3747207"/>
            </a:xfrm>
          </p:grpSpPr>
          <p:sp>
            <p:nvSpPr>
              <p:cNvPr id="8" name="Freeform 8"/>
              <p:cNvSpPr/>
              <p:nvPr/>
            </p:nvSpPr>
            <p:spPr>
              <a:xfrm>
                <a:off x="0" y="0"/>
                <a:ext cx="5293141" cy="3747207"/>
              </a:xfrm>
              <a:custGeom>
                <a:avLst/>
                <a:gdLst/>
                <a:ahLst/>
                <a:cxnLst/>
                <a:rect l="l" t="t" r="r" b="b"/>
                <a:pathLst>
                  <a:path w="5293141" h="3747207">
                    <a:moveTo>
                      <a:pt x="22643" y="0"/>
                    </a:moveTo>
                    <a:lnTo>
                      <a:pt x="5270498" y="0"/>
                    </a:lnTo>
                    <a:cubicBezTo>
                      <a:pt x="5283004" y="0"/>
                      <a:pt x="5293141" y="10138"/>
                      <a:pt x="5293141" y="22643"/>
                    </a:cubicBezTo>
                    <a:lnTo>
                      <a:pt x="5293141" y="3724564"/>
                    </a:lnTo>
                    <a:cubicBezTo>
                      <a:pt x="5293141" y="3737070"/>
                      <a:pt x="5283004" y="3747207"/>
                      <a:pt x="5270498" y="3747207"/>
                    </a:cubicBezTo>
                    <a:lnTo>
                      <a:pt x="22643" y="3747207"/>
                    </a:lnTo>
                    <a:cubicBezTo>
                      <a:pt x="10138" y="3747207"/>
                      <a:pt x="0" y="3737070"/>
                      <a:pt x="0" y="3724564"/>
                    </a:cubicBezTo>
                    <a:lnTo>
                      <a:pt x="0" y="22643"/>
                    </a:lnTo>
                    <a:cubicBezTo>
                      <a:pt x="0" y="10138"/>
                      <a:pt x="10138" y="0"/>
                      <a:pt x="22643" y="0"/>
                    </a:cubicBezTo>
                    <a:close/>
                  </a:path>
                </a:pathLst>
              </a:custGeom>
              <a:solidFill>
                <a:srgbClr val="FFFEF7"/>
              </a:solidFill>
              <a:ln w="47625" cap="rnd">
                <a:solidFill>
                  <a:srgbClr val="000000"/>
                </a:solidFill>
                <a:prstDash val="solid"/>
                <a:round/>
              </a:ln>
            </p:spPr>
          </p:sp>
          <p:sp>
            <p:nvSpPr>
              <p:cNvPr id="9" name="TextBox 9"/>
              <p:cNvSpPr txBox="1"/>
              <p:nvPr/>
            </p:nvSpPr>
            <p:spPr>
              <a:xfrm>
                <a:off x="0" y="-9525"/>
                <a:ext cx="5293141" cy="3756732"/>
              </a:xfrm>
              <a:prstGeom prst="rect">
                <a:avLst/>
              </a:prstGeom>
            </p:spPr>
            <p:txBody>
              <a:bodyPr lIns="0" tIns="0" rIns="0" bIns="0" rtlCol="0" anchor="ctr"/>
              <a:lstStyle/>
              <a:p>
                <a:pPr marL="0" lvl="0" indent="0" algn="ctr">
                  <a:lnSpc>
                    <a:spcPts val="700"/>
                  </a:lnSpc>
                  <a:spcBef>
                    <a:spcPct val="0"/>
                  </a:spcBef>
                </a:pPr>
                <a:endParaRPr/>
              </a:p>
            </p:txBody>
          </p:sp>
        </p:grpSp>
        <p:sp>
          <p:nvSpPr>
            <p:cNvPr id="10" name="TextBox 10"/>
            <p:cNvSpPr txBox="1"/>
            <p:nvPr/>
          </p:nvSpPr>
          <p:spPr>
            <a:xfrm>
              <a:off x="9002252" y="1239567"/>
              <a:ext cx="1999393" cy="440267"/>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DM Sans Bold"/>
                </a:rPr>
                <a:t>Problema</a:t>
              </a:r>
            </a:p>
          </p:txBody>
        </p:sp>
        <p:sp>
          <p:nvSpPr>
            <p:cNvPr id="11" name="Freeform 11"/>
            <p:cNvSpPr/>
            <p:nvPr/>
          </p:nvSpPr>
          <p:spPr>
            <a:xfrm>
              <a:off x="20764183" y="543921"/>
              <a:ext cx="1216776" cy="304194"/>
            </a:xfrm>
            <a:custGeom>
              <a:avLst/>
              <a:gdLst/>
              <a:ahLst/>
              <a:cxnLst/>
              <a:rect l="l" t="t" r="r" b="b"/>
              <a:pathLst>
                <a:path w="1216776" h="304194">
                  <a:moveTo>
                    <a:pt x="0" y="0"/>
                  </a:moveTo>
                  <a:lnTo>
                    <a:pt x="1216776" y="0"/>
                  </a:lnTo>
                  <a:lnTo>
                    <a:pt x="1216776" y="304194"/>
                  </a:lnTo>
                  <a:lnTo>
                    <a:pt x="0" y="3041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291924" y="1344910"/>
              <a:ext cx="7274833" cy="2267908"/>
              <a:chOff x="0" y="0"/>
              <a:chExt cx="1962273" cy="611733"/>
            </a:xfrm>
          </p:grpSpPr>
          <p:sp>
            <p:nvSpPr>
              <p:cNvPr id="13" name="Freeform 13"/>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14" name="TextBox 14"/>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15" name="Freeform 15"/>
            <p:cNvSpPr/>
            <p:nvPr/>
          </p:nvSpPr>
          <p:spPr>
            <a:xfrm>
              <a:off x="0" y="4008309"/>
              <a:ext cx="8047757" cy="4969490"/>
            </a:xfrm>
            <a:custGeom>
              <a:avLst/>
              <a:gdLst/>
              <a:ahLst/>
              <a:cxnLst/>
              <a:rect l="l" t="t" r="r" b="b"/>
              <a:pathLst>
                <a:path w="8047757" h="4969490">
                  <a:moveTo>
                    <a:pt x="0" y="0"/>
                  </a:moveTo>
                  <a:lnTo>
                    <a:pt x="8047757" y="0"/>
                  </a:lnTo>
                  <a:lnTo>
                    <a:pt x="8047757" y="4969490"/>
                  </a:lnTo>
                  <a:lnTo>
                    <a:pt x="0" y="49694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6" name="TextBox 16"/>
            <p:cNvSpPr txBox="1"/>
            <p:nvPr/>
          </p:nvSpPr>
          <p:spPr>
            <a:xfrm>
              <a:off x="579128" y="1536959"/>
              <a:ext cx="6700425" cy="1514026"/>
            </a:xfrm>
            <a:prstGeom prst="rect">
              <a:avLst/>
            </a:prstGeom>
          </p:spPr>
          <p:txBody>
            <a:bodyPr lIns="0" tIns="0" rIns="0" bIns="0" rtlCol="0" anchor="t">
              <a:spAutoFit/>
            </a:bodyPr>
            <a:lstStyle/>
            <a:p>
              <a:pPr marL="0" lvl="0" indent="0" algn="ctr">
                <a:lnSpc>
                  <a:spcPts val="9468"/>
                </a:lnSpc>
                <a:spcBef>
                  <a:spcPct val="0"/>
                </a:spcBef>
              </a:pPr>
              <a:r>
                <a:rPr lang="en-US" sz="6763">
                  <a:solidFill>
                    <a:srgbClr val="000000"/>
                  </a:solidFill>
                  <a:latin typeface="Repo Bold Bold"/>
                </a:rPr>
                <a:t>1º GOAL</a:t>
              </a:r>
            </a:p>
          </p:txBody>
        </p:sp>
        <p:sp>
          <p:nvSpPr>
            <p:cNvPr id="17" name="TextBox 17"/>
            <p:cNvSpPr txBox="1"/>
            <p:nvPr/>
          </p:nvSpPr>
          <p:spPr>
            <a:xfrm>
              <a:off x="9002252" y="1715342"/>
              <a:ext cx="12003001" cy="13072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O défice de participação cívica e a crise de valores globais empobrecem as democracias ativas, tornando a Europa e consequentemente o mundo mais inseguro. Como é que a educação pode reverter estas realidades?</a:t>
              </a:r>
            </a:p>
          </p:txBody>
        </p:sp>
        <p:sp>
          <p:nvSpPr>
            <p:cNvPr id="18" name="TextBox 18"/>
            <p:cNvSpPr txBox="1"/>
            <p:nvPr/>
          </p:nvSpPr>
          <p:spPr>
            <a:xfrm>
              <a:off x="9002252" y="4246452"/>
              <a:ext cx="12003001" cy="2640753"/>
            </a:xfrm>
            <a:prstGeom prst="rect">
              <a:avLst/>
            </a:prstGeom>
          </p:spPr>
          <p:txBody>
            <a:bodyPr lIns="0" tIns="0" rIns="0" bIns="0" rtlCol="0" anchor="t">
              <a:spAutoFit/>
            </a:bodyPr>
            <a:lstStyle/>
            <a:p>
              <a:pPr algn="just">
                <a:lnSpc>
                  <a:spcPts val="2659"/>
                </a:lnSpc>
              </a:pPr>
              <a:r>
                <a:rPr lang="en-US" sz="1899" spc="-18">
                  <a:solidFill>
                    <a:srgbClr val="000000"/>
                  </a:solidFill>
                  <a:latin typeface="DM Sans"/>
                </a:rPr>
                <a:t>Criar massa critica individual e coletiva capaz de analisar os contextos socioeconómicos multifatoriais que condicionam a qualidade de vida e os direitos humanos;</a:t>
              </a:r>
            </a:p>
            <a:p>
              <a:pPr marL="0" lvl="0" indent="0" algn="just">
                <a:lnSpc>
                  <a:spcPts val="2659"/>
                </a:lnSpc>
                <a:spcBef>
                  <a:spcPct val="0"/>
                </a:spcBef>
              </a:pPr>
              <a:r>
                <a:rPr lang="en-US" sz="1899" spc="-18">
                  <a:solidFill>
                    <a:srgbClr val="000000"/>
                  </a:solidFill>
                  <a:latin typeface="DM Sans"/>
                </a:rPr>
                <a:t>Participar ativamente em assembleias promotoras de decisão e transformação social; desenvolver uma consciência cívica coletiva promotora de segurança, conforto, liberdade, respeito e responsabilidade, numa dimensão multicultural.</a:t>
              </a:r>
            </a:p>
          </p:txBody>
        </p:sp>
        <p:sp>
          <p:nvSpPr>
            <p:cNvPr id="19" name="TextBox 19"/>
            <p:cNvSpPr txBox="1"/>
            <p:nvPr/>
          </p:nvSpPr>
          <p:spPr>
            <a:xfrm>
              <a:off x="9002252" y="3812112"/>
              <a:ext cx="2944282" cy="440267"/>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DM Sans Bold"/>
                </a:rPr>
                <a:t>Necessidades</a:t>
              </a:r>
            </a:p>
          </p:txBody>
        </p:sp>
        <p:sp>
          <p:nvSpPr>
            <p:cNvPr id="20" name="TextBox 20"/>
            <p:cNvSpPr txBox="1"/>
            <p:nvPr/>
          </p:nvSpPr>
          <p:spPr>
            <a:xfrm>
              <a:off x="9002252" y="7920646"/>
              <a:ext cx="12003001" cy="17517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Aumentar a participação ativa, como cidadãos globais, no debate de ideias, em projetos/planos de ação e na representação/colaboração cívica na comunidade local através da disciplina de Cidadania, do Orçamento Participativo e dos Parlamentos Jovem e Europeu.</a:t>
              </a:r>
            </a:p>
          </p:txBody>
        </p:sp>
        <p:sp>
          <p:nvSpPr>
            <p:cNvPr id="21" name="TextBox 21"/>
            <p:cNvSpPr txBox="1"/>
            <p:nvPr/>
          </p:nvSpPr>
          <p:spPr>
            <a:xfrm>
              <a:off x="9002252" y="7499006"/>
              <a:ext cx="1999393" cy="440267"/>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DM Sans Bold"/>
                </a:rPr>
                <a:t>Desafios</a:t>
              </a:r>
            </a:p>
          </p:txBody>
        </p:sp>
        <p:sp>
          <p:nvSpPr>
            <p:cNvPr id="22" name="TextBox 22"/>
            <p:cNvSpPr txBox="1"/>
            <p:nvPr/>
          </p:nvSpPr>
          <p:spPr>
            <a:xfrm>
              <a:off x="152251" y="5252887"/>
              <a:ext cx="7414506" cy="2432709"/>
            </a:xfrm>
            <a:prstGeom prst="rect">
              <a:avLst/>
            </a:prstGeom>
          </p:spPr>
          <p:txBody>
            <a:bodyPr lIns="0" tIns="0" rIns="0" bIns="0" rtlCol="0" anchor="t">
              <a:spAutoFit/>
            </a:bodyPr>
            <a:lstStyle/>
            <a:p>
              <a:pPr marL="449841" lvl="1" indent="-224920" algn="just">
                <a:lnSpc>
                  <a:spcPts val="2916"/>
                </a:lnSpc>
                <a:buFont typeface="Arial"/>
                <a:buChar char="•"/>
              </a:pPr>
              <a:r>
                <a:rPr lang="en-US" sz="2083">
                  <a:solidFill>
                    <a:srgbClr val="000000"/>
                  </a:solidFill>
                  <a:latin typeface="DM Sans"/>
                </a:rPr>
                <a:t>Participar na vida democrática e cívica, partilhando os valores comuns de cidadania europeia e global, colaborando de forma pro ativa na mudança e transformação social.</a:t>
              </a:r>
            </a:p>
          </p:txBody>
        </p:sp>
      </p:grpSp>
      <p:sp>
        <p:nvSpPr>
          <p:cNvPr id="23" name="Freeform 23"/>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2"/>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8100000">
            <a:off x="-2183004" y="-116698"/>
            <a:ext cx="7820097" cy="4308162"/>
          </a:xfrm>
          <a:custGeom>
            <a:avLst/>
            <a:gdLst/>
            <a:ahLst/>
            <a:cxnLst/>
            <a:rect l="l" t="t" r="r" b="b"/>
            <a:pathLst>
              <a:path w="7820097" h="4308162">
                <a:moveTo>
                  <a:pt x="0" y="0"/>
                </a:moveTo>
                <a:lnTo>
                  <a:pt x="7820096" y="0"/>
                </a:lnTo>
                <a:lnTo>
                  <a:pt x="7820096" y="4308162"/>
                </a:lnTo>
                <a:lnTo>
                  <a:pt x="0" y="43081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2533475">
            <a:off x="14834436" y="8238015"/>
            <a:ext cx="3896408" cy="2146567"/>
          </a:xfrm>
          <a:custGeom>
            <a:avLst/>
            <a:gdLst/>
            <a:ahLst/>
            <a:cxnLst/>
            <a:rect l="l" t="t" r="r" b="b"/>
            <a:pathLst>
              <a:path w="3896408" h="2146567">
                <a:moveTo>
                  <a:pt x="0" y="0"/>
                </a:moveTo>
                <a:lnTo>
                  <a:pt x="3896408" y="0"/>
                </a:lnTo>
                <a:lnTo>
                  <a:pt x="3896408" y="2146567"/>
                </a:lnTo>
                <a:lnTo>
                  <a:pt x="0" y="21465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6114222" y="1545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7"/>
            <a:stretch>
              <a:fillRect/>
            </a:stretch>
          </a:blipFill>
        </p:spPr>
      </p:sp>
      <p:grpSp>
        <p:nvGrpSpPr>
          <p:cNvPr id="6" name="Group 6"/>
          <p:cNvGrpSpPr/>
          <p:nvPr/>
        </p:nvGrpSpPr>
        <p:grpSpPr>
          <a:xfrm>
            <a:off x="957797" y="1028700"/>
            <a:ext cx="16327222" cy="8229600"/>
            <a:chOff x="0" y="0"/>
            <a:chExt cx="21769629" cy="10972800"/>
          </a:xfrm>
        </p:grpSpPr>
        <p:grpSp>
          <p:nvGrpSpPr>
            <p:cNvPr id="7" name="Group 7"/>
            <p:cNvGrpSpPr/>
            <p:nvPr/>
          </p:nvGrpSpPr>
          <p:grpSpPr>
            <a:xfrm>
              <a:off x="6269931" y="0"/>
              <a:ext cx="15499698" cy="10972800"/>
              <a:chOff x="0" y="0"/>
              <a:chExt cx="5293141" cy="3747207"/>
            </a:xfrm>
          </p:grpSpPr>
          <p:sp>
            <p:nvSpPr>
              <p:cNvPr id="8" name="Freeform 8"/>
              <p:cNvSpPr/>
              <p:nvPr/>
            </p:nvSpPr>
            <p:spPr>
              <a:xfrm>
                <a:off x="0" y="0"/>
                <a:ext cx="5293141" cy="3747207"/>
              </a:xfrm>
              <a:custGeom>
                <a:avLst/>
                <a:gdLst/>
                <a:ahLst/>
                <a:cxnLst/>
                <a:rect l="l" t="t" r="r" b="b"/>
                <a:pathLst>
                  <a:path w="5293141" h="3747207">
                    <a:moveTo>
                      <a:pt x="22643" y="0"/>
                    </a:moveTo>
                    <a:lnTo>
                      <a:pt x="5270498" y="0"/>
                    </a:lnTo>
                    <a:cubicBezTo>
                      <a:pt x="5283004" y="0"/>
                      <a:pt x="5293141" y="10138"/>
                      <a:pt x="5293141" y="22643"/>
                    </a:cubicBezTo>
                    <a:lnTo>
                      <a:pt x="5293141" y="3724564"/>
                    </a:lnTo>
                    <a:cubicBezTo>
                      <a:pt x="5293141" y="3737070"/>
                      <a:pt x="5283004" y="3747207"/>
                      <a:pt x="5270498" y="3747207"/>
                    </a:cubicBezTo>
                    <a:lnTo>
                      <a:pt x="22643" y="3747207"/>
                    </a:lnTo>
                    <a:cubicBezTo>
                      <a:pt x="10138" y="3747207"/>
                      <a:pt x="0" y="3737070"/>
                      <a:pt x="0" y="3724564"/>
                    </a:cubicBezTo>
                    <a:lnTo>
                      <a:pt x="0" y="22643"/>
                    </a:lnTo>
                    <a:cubicBezTo>
                      <a:pt x="0" y="10138"/>
                      <a:pt x="10138" y="0"/>
                      <a:pt x="22643" y="0"/>
                    </a:cubicBezTo>
                    <a:close/>
                  </a:path>
                </a:pathLst>
              </a:custGeom>
              <a:solidFill>
                <a:srgbClr val="FFFEF7"/>
              </a:solidFill>
              <a:ln w="47625" cap="rnd">
                <a:solidFill>
                  <a:srgbClr val="000000"/>
                </a:solidFill>
                <a:prstDash val="solid"/>
                <a:round/>
              </a:ln>
            </p:spPr>
          </p:sp>
          <p:sp>
            <p:nvSpPr>
              <p:cNvPr id="9" name="TextBox 9"/>
              <p:cNvSpPr txBox="1"/>
              <p:nvPr/>
            </p:nvSpPr>
            <p:spPr>
              <a:xfrm>
                <a:off x="0" y="-9525"/>
                <a:ext cx="5293141" cy="3756732"/>
              </a:xfrm>
              <a:prstGeom prst="rect">
                <a:avLst/>
              </a:prstGeom>
            </p:spPr>
            <p:txBody>
              <a:bodyPr lIns="0" tIns="0" rIns="0" bIns="0" rtlCol="0" anchor="ctr"/>
              <a:lstStyle/>
              <a:p>
                <a:pPr marL="0" lvl="0" indent="0" algn="ctr">
                  <a:lnSpc>
                    <a:spcPts val="700"/>
                  </a:lnSpc>
                  <a:spcBef>
                    <a:spcPct val="0"/>
                  </a:spcBef>
                </a:pPr>
                <a:endParaRPr/>
              </a:p>
            </p:txBody>
          </p:sp>
        </p:grpSp>
        <p:grpSp>
          <p:nvGrpSpPr>
            <p:cNvPr id="10" name="Group 10"/>
            <p:cNvGrpSpPr/>
            <p:nvPr/>
          </p:nvGrpSpPr>
          <p:grpSpPr>
            <a:xfrm>
              <a:off x="386462" y="1344910"/>
              <a:ext cx="7274833" cy="2267908"/>
              <a:chOff x="0" y="0"/>
              <a:chExt cx="1962273" cy="611733"/>
            </a:xfrm>
          </p:grpSpPr>
          <p:sp>
            <p:nvSpPr>
              <p:cNvPr id="11" name="Freeform 11"/>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12" name="TextBox 12"/>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13" name="Freeform 13"/>
            <p:cNvSpPr/>
            <p:nvPr/>
          </p:nvSpPr>
          <p:spPr>
            <a:xfrm>
              <a:off x="0" y="4029282"/>
              <a:ext cx="8047757" cy="4969490"/>
            </a:xfrm>
            <a:custGeom>
              <a:avLst/>
              <a:gdLst/>
              <a:ahLst/>
              <a:cxnLst/>
              <a:rect l="l" t="t" r="r" b="b"/>
              <a:pathLst>
                <a:path w="8047757" h="4969490">
                  <a:moveTo>
                    <a:pt x="0" y="0"/>
                  </a:moveTo>
                  <a:lnTo>
                    <a:pt x="8047757" y="0"/>
                  </a:lnTo>
                  <a:lnTo>
                    <a:pt x="8047757" y="4969490"/>
                  </a:lnTo>
                  <a:lnTo>
                    <a:pt x="0" y="49694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TextBox 14"/>
            <p:cNvSpPr txBox="1"/>
            <p:nvPr/>
          </p:nvSpPr>
          <p:spPr>
            <a:xfrm>
              <a:off x="246789" y="5595526"/>
              <a:ext cx="7414506" cy="1941580"/>
            </a:xfrm>
            <a:prstGeom prst="rect">
              <a:avLst/>
            </a:prstGeom>
          </p:spPr>
          <p:txBody>
            <a:bodyPr lIns="0" tIns="0" rIns="0" bIns="0" rtlCol="0" anchor="t">
              <a:spAutoFit/>
            </a:bodyPr>
            <a:lstStyle/>
            <a:p>
              <a:pPr marL="449841" lvl="1" indent="-224920" algn="just">
                <a:lnSpc>
                  <a:spcPts val="2916"/>
                </a:lnSpc>
                <a:buFont typeface="Arial"/>
                <a:buChar char="•"/>
              </a:pPr>
              <a:r>
                <a:rPr lang="en-US" sz="2083">
                  <a:solidFill>
                    <a:srgbClr val="000000"/>
                  </a:solidFill>
                  <a:latin typeface="DM Sans"/>
                </a:rPr>
                <a:t>Praticar uma educação multicultural de inclusão e diversidade, no sentido de integrar e fixar população neste território de baixa densidade.</a:t>
              </a:r>
            </a:p>
          </p:txBody>
        </p:sp>
        <p:sp>
          <p:nvSpPr>
            <p:cNvPr id="15" name="TextBox 15"/>
            <p:cNvSpPr txBox="1"/>
            <p:nvPr/>
          </p:nvSpPr>
          <p:spPr>
            <a:xfrm>
              <a:off x="673666" y="1536959"/>
              <a:ext cx="6700425" cy="1514026"/>
            </a:xfrm>
            <a:prstGeom prst="rect">
              <a:avLst/>
            </a:prstGeom>
          </p:spPr>
          <p:txBody>
            <a:bodyPr lIns="0" tIns="0" rIns="0" bIns="0" rtlCol="0" anchor="t">
              <a:spAutoFit/>
            </a:bodyPr>
            <a:lstStyle/>
            <a:p>
              <a:pPr marL="0" lvl="0" indent="0" algn="ctr">
                <a:lnSpc>
                  <a:spcPts val="9468"/>
                </a:lnSpc>
                <a:spcBef>
                  <a:spcPct val="0"/>
                </a:spcBef>
              </a:pPr>
              <a:r>
                <a:rPr lang="en-US" sz="6763">
                  <a:solidFill>
                    <a:srgbClr val="000000"/>
                  </a:solidFill>
                  <a:latin typeface="Repo Bold Bold"/>
                </a:rPr>
                <a:t>2º GOAL</a:t>
              </a:r>
            </a:p>
          </p:txBody>
        </p:sp>
        <p:sp>
          <p:nvSpPr>
            <p:cNvPr id="16" name="Freeform 16"/>
            <p:cNvSpPr/>
            <p:nvPr/>
          </p:nvSpPr>
          <p:spPr>
            <a:xfrm>
              <a:off x="19883015" y="512759"/>
              <a:ext cx="1216776" cy="304194"/>
            </a:xfrm>
            <a:custGeom>
              <a:avLst/>
              <a:gdLst/>
              <a:ahLst/>
              <a:cxnLst/>
              <a:rect l="l" t="t" r="r" b="b"/>
              <a:pathLst>
                <a:path w="1216776" h="304194">
                  <a:moveTo>
                    <a:pt x="0" y="0"/>
                  </a:moveTo>
                  <a:lnTo>
                    <a:pt x="1216776" y="0"/>
                  </a:lnTo>
                  <a:lnTo>
                    <a:pt x="1216776" y="304194"/>
                  </a:lnTo>
                  <a:lnTo>
                    <a:pt x="0" y="30419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TextBox 17"/>
            <p:cNvSpPr txBox="1"/>
            <p:nvPr/>
          </p:nvSpPr>
          <p:spPr>
            <a:xfrm>
              <a:off x="9096790" y="1715342"/>
              <a:ext cx="12003001" cy="13072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Será que a cultura de inclusão e diversidade praticada nas escolas responde às necessidades sociais de integração e fixação de população ativa nas regiões fronteiriças?</a:t>
              </a:r>
            </a:p>
          </p:txBody>
        </p:sp>
        <p:sp>
          <p:nvSpPr>
            <p:cNvPr id="18" name="TextBox 18"/>
            <p:cNvSpPr txBox="1"/>
            <p:nvPr/>
          </p:nvSpPr>
          <p:spPr>
            <a:xfrm>
              <a:off x="9096790" y="1283594"/>
              <a:ext cx="1999393"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Problema</a:t>
              </a:r>
            </a:p>
          </p:txBody>
        </p:sp>
        <p:sp>
          <p:nvSpPr>
            <p:cNvPr id="19" name="TextBox 19"/>
            <p:cNvSpPr txBox="1"/>
            <p:nvPr/>
          </p:nvSpPr>
          <p:spPr>
            <a:xfrm>
              <a:off x="9096790" y="4246452"/>
              <a:ext cx="12003001" cy="3085253"/>
            </a:xfrm>
            <a:prstGeom prst="rect">
              <a:avLst/>
            </a:prstGeom>
          </p:spPr>
          <p:txBody>
            <a:bodyPr lIns="0" tIns="0" rIns="0" bIns="0" rtlCol="0" anchor="t">
              <a:spAutoFit/>
            </a:bodyPr>
            <a:lstStyle/>
            <a:p>
              <a:pPr algn="just">
                <a:lnSpc>
                  <a:spcPts val="2659"/>
                </a:lnSpc>
              </a:pPr>
              <a:r>
                <a:rPr lang="en-US" sz="1899" spc="-18">
                  <a:solidFill>
                    <a:srgbClr val="000000"/>
                  </a:solidFill>
                  <a:latin typeface="DM Sans"/>
                </a:rPr>
                <a:t>Dar resposta educativa em tempo útil às crianças e jovens com necessidades educativas especiais, baixo rendimento familiar, migrantes, dificuldades de aprendizagem e comportamentais, de modo a preparar a sua integração ao nível social e profissional;</a:t>
              </a:r>
            </a:p>
            <a:p>
              <a:pPr marL="0" lvl="0" indent="0" algn="just">
                <a:lnSpc>
                  <a:spcPts val="2659"/>
                </a:lnSpc>
                <a:spcBef>
                  <a:spcPct val="0"/>
                </a:spcBef>
              </a:pPr>
              <a:r>
                <a:rPr lang="en-US" sz="1899" spc="-18">
                  <a:solidFill>
                    <a:srgbClr val="000000"/>
                  </a:solidFill>
                  <a:latin typeface="DM Sans"/>
                </a:rPr>
                <a:t>Potenciar o desenvolvimento e promoção de jovens talentos com poucas oportunidades; fixar massa crítica ativa e empreendedora geradora externalidades positivas.</a:t>
              </a:r>
            </a:p>
          </p:txBody>
        </p:sp>
        <p:sp>
          <p:nvSpPr>
            <p:cNvPr id="20" name="TextBox 20"/>
            <p:cNvSpPr txBox="1"/>
            <p:nvPr/>
          </p:nvSpPr>
          <p:spPr>
            <a:xfrm>
              <a:off x="9096790" y="3812112"/>
              <a:ext cx="2205479"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Necessidades</a:t>
              </a:r>
            </a:p>
          </p:txBody>
        </p:sp>
        <p:sp>
          <p:nvSpPr>
            <p:cNvPr id="21" name="TextBox 21"/>
            <p:cNvSpPr txBox="1"/>
            <p:nvPr/>
          </p:nvSpPr>
          <p:spPr>
            <a:xfrm>
              <a:off x="9096790" y="8504846"/>
              <a:ext cx="12003001" cy="17517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Melhorar a qualidade do serviço prestado de educação inclusiva e diversificada, através do currículo português/CLIL, unidades de multideficiência, projeto Brilhantemente, SPO, CRTIC, incentivando à fixação de população ativa, proporcionando a empregabilidade e combatendo a desertificação.</a:t>
              </a:r>
            </a:p>
          </p:txBody>
        </p:sp>
        <p:sp>
          <p:nvSpPr>
            <p:cNvPr id="22" name="TextBox 22"/>
            <p:cNvSpPr txBox="1"/>
            <p:nvPr/>
          </p:nvSpPr>
          <p:spPr>
            <a:xfrm>
              <a:off x="9096790" y="8020892"/>
              <a:ext cx="1999393"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Desafios</a:t>
              </a:r>
            </a:p>
          </p:txBody>
        </p:sp>
      </p:grpSp>
      <p:sp>
        <p:nvSpPr>
          <p:cNvPr id="23" name="Freeform 23"/>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560943" y="-2250604"/>
            <a:ext cx="21313719" cy="13531652"/>
            <a:chOff x="0" y="0"/>
            <a:chExt cx="28418292" cy="18042203"/>
          </a:xfrm>
        </p:grpSpPr>
        <p:sp>
          <p:nvSpPr>
            <p:cNvPr id="4" name="Freeform 4"/>
            <p:cNvSpPr/>
            <p:nvPr/>
          </p:nvSpPr>
          <p:spPr>
            <a:xfrm rot="8100000">
              <a:off x="503918" y="2845208"/>
              <a:ext cx="10426796" cy="5744217"/>
            </a:xfrm>
            <a:custGeom>
              <a:avLst/>
              <a:gdLst/>
              <a:ahLst/>
              <a:cxnLst/>
              <a:rect l="l" t="t" r="r" b="b"/>
              <a:pathLst>
                <a:path w="10426796" h="5744217">
                  <a:moveTo>
                    <a:pt x="0" y="0"/>
                  </a:moveTo>
                  <a:lnTo>
                    <a:pt x="10426796" y="0"/>
                  </a:lnTo>
                  <a:lnTo>
                    <a:pt x="10426796" y="5744217"/>
                  </a:lnTo>
                  <a:lnTo>
                    <a:pt x="0" y="57442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2533475">
              <a:off x="22935401" y="13805756"/>
              <a:ext cx="5195211" cy="2862089"/>
            </a:xfrm>
            <a:custGeom>
              <a:avLst/>
              <a:gdLst/>
              <a:ahLst/>
              <a:cxnLst/>
              <a:rect l="l" t="t" r="r" b="b"/>
              <a:pathLst>
                <a:path w="5195211" h="2862089">
                  <a:moveTo>
                    <a:pt x="0" y="0"/>
                  </a:moveTo>
                  <a:lnTo>
                    <a:pt x="5195211" y="0"/>
                  </a:lnTo>
                  <a:lnTo>
                    <a:pt x="5195211" y="2862089"/>
                  </a:lnTo>
                  <a:lnTo>
                    <a:pt x="0" y="2862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6" name="Group 6"/>
            <p:cNvGrpSpPr/>
            <p:nvPr/>
          </p:nvGrpSpPr>
          <p:grpSpPr>
            <a:xfrm>
              <a:off x="10961584" y="4372406"/>
              <a:ext cx="15499698" cy="10972800"/>
              <a:chOff x="0" y="0"/>
              <a:chExt cx="5293141" cy="3747207"/>
            </a:xfrm>
          </p:grpSpPr>
          <p:sp>
            <p:nvSpPr>
              <p:cNvPr id="7" name="Freeform 7"/>
              <p:cNvSpPr/>
              <p:nvPr/>
            </p:nvSpPr>
            <p:spPr>
              <a:xfrm>
                <a:off x="0" y="0"/>
                <a:ext cx="5293141" cy="3747207"/>
              </a:xfrm>
              <a:custGeom>
                <a:avLst/>
                <a:gdLst/>
                <a:ahLst/>
                <a:cxnLst/>
                <a:rect l="l" t="t" r="r" b="b"/>
                <a:pathLst>
                  <a:path w="5293141" h="3747207">
                    <a:moveTo>
                      <a:pt x="22643" y="0"/>
                    </a:moveTo>
                    <a:lnTo>
                      <a:pt x="5270498" y="0"/>
                    </a:lnTo>
                    <a:cubicBezTo>
                      <a:pt x="5283004" y="0"/>
                      <a:pt x="5293141" y="10138"/>
                      <a:pt x="5293141" y="22643"/>
                    </a:cubicBezTo>
                    <a:lnTo>
                      <a:pt x="5293141" y="3724564"/>
                    </a:lnTo>
                    <a:cubicBezTo>
                      <a:pt x="5293141" y="3737070"/>
                      <a:pt x="5283004" y="3747207"/>
                      <a:pt x="5270498" y="3747207"/>
                    </a:cubicBezTo>
                    <a:lnTo>
                      <a:pt x="22643" y="3747207"/>
                    </a:lnTo>
                    <a:cubicBezTo>
                      <a:pt x="10138" y="3747207"/>
                      <a:pt x="0" y="3737070"/>
                      <a:pt x="0" y="3724564"/>
                    </a:cubicBezTo>
                    <a:lnTo>
                      <a:pt x="0" y="22643"/>
                    </a:lnTo>
                    <a:cubicBezTo>
                      <a:pt x="0" y="10138"/>
                      <a:pt x="10138" y="0"/>
                      <a:pt x="22643" y="0"/>
                    </a:cubicBezTo>
                    <a:close/>
                  </a:path>
                </a:pathLst>
              </a:custGeom>
              <a:solidFill>
                <a:srgbClr val="FFFEF7"/>
              </a:solidFill>
              <a:ln w="47625" cap="rnd">
                <a:solidFill>
                  <a:srgbClr val="000000"/>
                </a:solidFill>
                <a:prstDash val="solid"/>
                <a:round/>
              </a:ln>
            </p:spPr>
          </p:sp>
          <p:sp>
            <p:nvSpPr>
              <p:cNvPr id="8" name="TextBox 8"/>
              <p:cNvSpPr txBox="1"/>
              <p:nvPr/>
            </p:nvSpPr>
            <p:spPr>
              <a:xfrm>
                <a:off x="0" y="-9525"/>
                <a:ext cx="5293141" cy="3756732"/>
              </a:xfrm>
              <a:prstGeom prst="rect">
                <a:avLst/>
              </a:prstGeom>
            </p:spPr>
            <p:txBody>
              <a:bodyPr lIns="0" tIns="0" rIns="0" bIns="0" rtlCol="0" anchor="ctr"/>
              <a:lstStyle/>
              <a:p>
                <a:pPr marL="0" lvl="0" indent="0" algn="ctr">
                  <a:lnSpc>
                    <a:spcPts val="700"/>
                  </a:lnSpc>
                  <a:spcBef>
                    <a:spcPct val="0"/>
                  </a:spcBef>
                </a:pPr>
                <a:endParaRPr/>
              </a:p>
            </p:txBody>
          </p:sp>
        </p:grpSp>
        <p:grpSp>
          <p:nvGrpSpPr>
            <p:cNvPr id="9" name="Group 9"/>
            <p:cNvGrpSpPr/>
            <p:nvPr/>
          </p:nvGrpSpPr>
          <p:grpSpPr>
            <a:xfrm>
              <a:off x="5078115" y="5717316"/>
              <a:ext cx="7274833" cy="2267908"/>
              <a:chOff x="0" y="0"/>
              <a:chExt cx="1962273" cy="611733"/>
            </a:xfrm>
          </p:grpSpPr>
          <p:sp>
            <p:nvSpPr>
              <p:cNvPr id="10" name="Freeform 10"/>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11" name="TextBox 11"/>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12" name="Freeform 12"/>
            <p:cNvSpPr/>
            <p:nvPr/>
          </p:nvSpPr>
          <p:spPr>
            <a:xfrm>
              <a:off x="4691653" y="8401688"/>
              <a:ext cx="8047757" cy="4969490"/>
            </a:xfrm>
            <a:custGeom>
              <a:avLst/>
              <a:gdLst/>
              <a:ahLst/>
              <a:cxnLst/>
              <a:rect l="l" t="t" r="r" b="b"/>
              <a:pathLst>
                <a:path w="8047757" h="4969490">
                  <a:moveTo>
                    <a:pt x="0" y="0"/>
                  </a:moveTo>
                  <a:lnTo>
                    <a:pt x="8047757" y="0"/>
                  </a:lnTo>
                  <a:lnTo>
                    <a:pt x="8047757" y="4969490"/>
                  </a:lnTo>
                  <a:lnTo>
                    <a:pt x="0" y="49694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4938441" y="10079248"/>
              <a:ext cx="7414506" cy="1450450"/>
            </a:xfrm>
            <a:prstGeom prst="rect">
              <a:avLst/>
            </a:prstGeom>
          </p:spPr>
          <p:txBody>
            <a:bodyPr lIns="0" tIns="0" rIns="0" bIns="0" rtlCol="0" anchor="t">
              <a:spAutoFit/>
            </a:bodyPr>
            <a:lstStyle/>
            <a:p>
              <a:pPr marL="449841" lvl="1" indent="-224920" algn="just">
                <a:lnSpc>
                  <a:spcPts val="2916"/>
                </a:lnSpc>
                <a:buFont typeface="Arial"/>
                <a:buChar char="•"/>
              </a:pPr>
              <a:r>
                <a:rPr lang="en-US" sz="2083">
                  <a:solidFill>
                    <a:srgbClr val="000000"/>
                  </a:solidFill>
                  <a:latin typeface="DM Sans"/>
                </a:rPr>
                <a:t>Criar hábitos no âmbito da proteção ambiental, mitigação da pegada ecológica e de sustentabilidade.</a:t>
              </a:r>
            </a:p>
          </p:txBody>
        </p:sp>
        <p:sp>
          <p:nvSpPr>
            <p:cNvPr id="14" name="TextBox 14"/>
            <p:cNvSpPr txBox="1"/>
            <p:nvPr/>
          </p:nvSpPr>
          <p:spPr>
            <a:xfrm>
              <a:off x="5365319" y="5909365"/>
              <a:ext cx="6700425" cy="1514026"/>
            </a:xfrm>
            <a:prstGeom prst="rect">
              <a:avLst/>
            </a:prstGeom>
          </p:spPr>
          <p:txBody>
            <a:bodyPr lIns="0" tIns="0" rIns="0" bIns="0" rtlCol="0" anchor="t">
              <a:spAutoFit/>
            </a:bodyPr>
            <a:lstStyle/>
            <a:p>
              <a:pPr marL="0" lvl="0" indent="0" algn="ctr">
                <a:lnSpc>
                  <a:spcPts val="9468"/>
                </a:lnSpc>
                <a:spcBef>
                  <a:spcPct val="0"/>
                </a:spcBef>
              </a:pPr>
              <a:r>
                <a:rPr lang="en-US" sz="6763">
                  <a:solidFill>
                    <a:srgbClr val="000000"/>
                  </a:solidFill>
                  <a:latin typeface="Repo Bold Bold"/>
                </a:rPr>
                <a:t>3º GOAL</a:t>
              </a:r>
            </a:p>
          </p:txBody>
        </p:sp>
        <p:sp>
          <p:nvSpPr>
            <p:cNvPr id="15" name="Freeform 15"/>
            <p:cNvSpPr/>
            <p:nvPr/>
          </p:nvSpPr>
          <p:spPr>
            <a:xfrm>
              <a:off x="24574668" y="4885165"/>
              <a:ext cx="1216776" cy="304194"/>
            </a:xfrm>
            <a:custGeom>
              <a:avLst/>
              <a:gdLst/>
              <a:ahLst/>
              <a:cxnLst/>
              <a:rect l="l" t="t" r="r" b="b"/>
              <a:pathLst>
                <a:path w="1216776" h="304194">
                  <a:moveTo>
                    <a:pt x="0" y="0"/>
                  </a:moveTo>
                  <a:lnTo>
                    <a:pt x="1216776" y="0"/>
                  </a:lnTo>
                  <a:lnTo>
                    <a:pt x="1216776" y="304194"/>
                  </a:lnTo>
                  <a:lnTo>
                    <a:pt x="0" y="3041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TextBox 16"/>
            <p:cNvSpPr txBox="1"/>
            <p:nvPr/>
          </p:nvSpPr>
          <p:spPr>
            <a:xfrm>
              <a:off x="13788443" y="6022978"/>
              <a:ext cx="12003001" cy="13072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O combate às alterações climáticas resulta apenas de uma resolução política à escala global ou da tomada de consciência cívica de alteração de hábitos populacionais a nível local?</a:t>
              </a:r>
            </a:p>
          </p:txBody>
        </p:sp>
        <p:sp>
          <p:nvSpPr>
            <p:cNvPr id="17" name="TextBox 17"/>
            <p:cNvSpPr txBox="1"/>
            <p:nvPr/>
          </p:nvSpPr>
          <p:spPr>
            <a:xfrm>
              <a:off x="13788443" y="5589908"/>
              <a:ext cx="1999393"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Problema</a:t>
              </a:r>
            </a:p>
          </p:txBody>
        </p:sp>
        <p:sp>
          <p:nvSpPr>
            <p:cNvPr id="18" name="Freeform 18"/>
            <p:cNvSpPr/>
            <p:nvPr/>
          </p:nvSpPr>
          <p:spPr>
            <a:xfrm>
              <a:off x="24900220" y="3206892"/>
              <a:ext cx="2585181" cy="745035"/>
            </a:xfrm>
            <a:custGeom>
              <a:avLst/>
              <a:gdLst/>
              <a:ahLst/>
              <a:cxnLst/>
              <a:rect l="l" t="t" r="r" b="b"/>
              <a:pathLst>
                <a:path w="2585181" h="745035">
                  <a:moveTo>
                    <a:pt x="0" y="0"/>
                  </a:moveTo>
                  <a:lnTo>
                    <a:pt x="2585181" y="0"/>
                  </a:lnTo>
                  <a:lnTo>
                    <a:pt x="2585181" y="745035"/>
                  </a:lnTo>
                  <a:lnTo>
                    <a:pt x="0" y="745035"/>
                  </a:lnTo>
                  <a:lnTo>
                    <a:pt x="0" y="0"/>
                  </a:lnTo>
                  <a:close/>
                </a:path>
              </a:pathLst>
            </a:custGeom>
            <a:blipFill>
              <a:blip r:embed="rId11"/>
              <a:stretch>
                <a:fillRect/>
              </a:stretch>
            </a:blipFill>
          </p:spPr>
        </p:sp>
        <p:sp>
          <p:nvSpPr>
            <p:cNvPr id="19" name="TextBox 19"/>
            <p:cNvSpPr txBox="1"/>
            <p:nvPr/>
          </p:nvSpPr>
          <p:spPr>
            <a:xfrm>
              <a:off x="13788443" y="8338188"/>
              <a:ext cx="12003001" cy="3529753"/>
            </a:xfrm>
            <a:prstGeom prst="rect">
              <a:avLst/>
            </a:prstGeom>
          </p:spPr>
          <p:txBody>
            <a:bodyPr lIns="0" tIns="0" rIns="0" bIns="0" rtlCol="0" anchor="t">
              <a:spAutoFit/>
            </a:bodyPr>
            <a:lstStyle/>
            <a:p>
              <a:pPr algn="just">
                <a:lnSpc>
                  <a:spcPts val="2659"/>
                </a:lnSpc>
              </a:pPr>
              <a:r>
                <a:rPr lang="en-US" sz="1899" spc="-18">
                  <a:solidFill>
                    <a:srgbClr val="000000"/>
                  </a:solidFill>
                  <a:latin typeface="DM Sans"/>
                </a:rPr>
                <a:t>Desenvolver uma consciência cívica para alterar hábitos e comportamentos nocivos para o meio ambiente: separação do lixo, limpeza dos espaços urbanos, rurais, florestais e fluviais/oceanos;</a:t>
              </a:r>
            </a:p>
            <a:p>
              <a:pPr algn="just">
                <a:lnSpc>
                  <a:spcPts val="2659"/>
                </a:lnSpc>
              </a:pPr>
              <a:r>
                <a:rPr lang="en-US" sz="1899" spc="-18">
                  <a:solidFill>
                    <a:srgbClr val="000000"/>
                  </a:solidFill>
                  <a:latin typeface="DM Sans"/>
                </a:rPr>
                <a:t>Reduzir o acesso às escolas em automóveis; </a:t>
              </a:r>
            </a:p>
            <a:p>
              <a:pPr algn="just">
                <a:lnSpc>
                  <a:spcPts val="2659"/>
                </a:lnSpc>
              </a:pPr>
              <a:r>
                <a:rPr lang="en-US" sz="1899" spc="-18">
                  <a:solidFill>
                    <a:srgbClr val="000000"/>
                  </a:solidFill>
                  <a:latin typeface="DM Sans"/>
                </a:rPr>
                <a:t>Reduzir a poluição por micro plásticos;</a:t>
              </a:r>
            </a:p>
            <a:p>
              <a:pPr algn="just">
                <a:lnSpc>
                  <a:spcPts val="2659"/>
                </a:lnSpc>
              </a:pPr>
              <a:r>
                <a:rPr lang="en-US" sz="1899" spc="-18">
                  <a:solidFill>
                    <a:srgbClr val="000000"/>
                  </a:solidFill>
                  <a:latin typeface="DM Sans"/>
                </a:rPr>
                <a:t>Evitar a prática das queimas/queimadas em alturas de risco de incêndio elevado; </a:t>
              </a:r>
            </a:p>
            <a:p>
              <a:pPr marL="0" lvl="0" indent="0" algn="just">
                <a:lnSpc>
                  <a:spcPts val="2659"/>
                </a:lnSpc>
                <a:spcBef>
                  <a:spcPct val="0"/>
                </a:spcBef>
              </a:pPr>
              <a:r>
                <a:rPr lang="en-US" sz="1899" spc="-18">
                  <a:solidFill>
                    <a:srgbClr val="000000"/>
                  </a:solidFill>
                  <a:latin typeface="DM Sans"/>
                </a:rPr>
                <a:t>Reduzir o desperdício alimentar e o consumo fast fashion, no sentido de diminuir a pegada ecológica.</a:t>
              </a:r>
            </a:p>
          </p:txBody>
        </p:sp>
        <p:sp>
          <p:nvSpPr>
            <p:cNvPr id="20" name="TextBox 20"/>
            <p:cNvSpPr txBox="1"/>
            <p:nvPr/>
          </p:nvSpPr>
          <p:spPr>
            <a:xfrm>
              <a:off x="13788443" y="7896324"/>
              <a:ext cx="2205479"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Necessidades</a:t>
              </a:r>
            </a:p>
          </p:txBody>
        </p:sp>
        <p:sp>
          <p:nvSpPr>
            <p:cNvPr id="21" name="TextBox 21"/>
            <p:cNvSpPr txBox="1"/>
            <p:nvPr/>
          </p:nvSpPr>
          <p:spPr>
            <a:xfrm>
              <a:off x="13788443" y="12877252"/>
              <a:ext cx="12003001" cy="17517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Ensinar pelas STEAM, preservar a floresta e proteger património natural, promovendo a ecomobilidade, a utilização de energias renováveis, consumo responsável (3 Rs), gestão da loja social escolar e de projetos Eco-Escolas e Escola Azul.</a:t>
              </a:r>
            </a:p>
          </p:txBody>
        </p:sp>
        <p:sp>
          <p:nvSpPr>
            <p:cNvPr id="22" name="TextBox 22"/>
            <p:cNvSpPr txBox="1"/>
            <p:nvPr/>
          </p:nvSpPr>
          <p:spPr>
            <a:xfrm>
              <a:off x="13788443" y="12393298"/>
              <a:ext cx="1999393"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Desafios</a:t>
              </a:r>
            </a:p>
          </p:txBody>
        </p:sp>
      </p:grpSp>
      <p:sp>
        <p:nvSpPr>
          <p:cNvPr id="23" name="Freeform 23"/>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560943" y="-2250604"/>
            <a:ext cx="21313719" cy="13531652"/>
            <a:chOff x="0" y="0"/>
            <a:chExt cx="28418292" cy="18042203"/>
          </a:xfrm>
        </p:grpSpPr>
        <p:sp>
          <p:nvSpPr>
            <p:cNvPr id="4" name="Freeform 4"/>
            <p:cNvSpPr/>
            <p:nvPr/>
          </p:nvSpPr>
          <p:spPr>
            <a:xfrm rot="8100000">
              <a:off x="503918" y="2845208"/>
              <a:ext cx="10426796" cy="5744217"/>
            </a:xfrm>
            <a:custGeom>
              <a:avLst/>
              <a:gdLst/>
              <a:ahLst/>
              <a:cxnLst/>
              <a:rect l="l" t="t" r="r" b="b"/>
              <a:pathLst>
                <a:path w="10426796" h="5744217">
                  <a:moveTo>
                    <a:pt x="0" y="0"/>
                  </a:moveTo>
                  <a:lnTo>
                    <a:pt x="10426796" y="0"/>
                  </a:lnTo>
                  <a:lnTo>
                    <a:pt x="10426796" y="5744217"/>
                  </a:lnTo>
                  <a:lnTo>
                    <a:pt x="0" y="57442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2533475">
              <a:off x="22935401" y="13805756"/>
              <a:ext cx="5195211" cy="2862089"/>
            </a:xfrm>
            <a:custGeom>
              <a:avLst/>
              <a:gdLst/>
              <a:ahLst/>
              <a:cxnLst/>
              <a:rect l="l" t="t" r="r" b="b"/>
              <a:pathLst>
                <a:path w="5195211" h="2862089">
                  <a:moveTo>
                    <a:pt x="0" y="0"/>
                  </a:moveTo>
                  <a:lnTo>
                    <a:pt x="5195211" y="0"/>
                  </a:lnTo>
                  <a:lnTo>
                    <a:pt x="5195211" y="2862089"/>
                  </a:lnTo>
                  <a:lnTo>
                    <a:pt x="0" y="2862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6" name="Group 6"/>
            <p:cNvGrpSpPr/>
            <p:nvPr/>
          </p:nvGrpSpPr>
          <p:grpSpPr>
            <a:xfrm>
              <a:off x="10961584" y="4372406"/>
              <a:ext cx="15499698" cy="10972800"/>
              <a:chOff x="0" y="0"/>
              <a:chExt cx="5293141" cy="3747207"/>
            </a:xfrm>
          </p:grpSpPr>
          <p:sp>
            <p:nvSpPr>
              <p:cNvPr id="7" name="Freeform 7"/>
              <p:cNvSpPr/>
              <p:nvPr/>
            </p:nvSpPr>
            <p:spPr>
              <a:xfrm>
                <a:off x="0" y="0"/>
                <a:ext cx="5293141" cy="3747207"/>
              </a:xfrm>
              <a:custGeom>
                <a:avLst/>
                <a:gdLst/>
                <a:ahLst/>
                <a:cxnLst/>
                <a:rect l="l" t="t" r="r" b="b"/>
                <a:pathLst>
                  <a:path w="5293141" h="3747207">
                    <a:moveTo>
                      <a:pt x="22643" y="0"/>
                    </a:moveTo>
                    <a:lnTo>
                      <a:pt x="5270498" y="0"/>
                    </a:lnTo>
                    <a:cubicBezTo>
                      <a:pt x="5283004" y="0"/>
                      <a:pt x="5293141" y="10138"/>
                      <a:pt x="5293141" y="22643"/>
                    </a:cubicBezTo>
                    <a:lnTo>
                      <a:pt x="5293141" y="3724564"/>
                    </a:lnTo>
                    <a:cubicBezTo>
                      <a:pt x="5293141" y="3737070"/>
                      <a:pt x="5283004" y="3747207"/>
                      <a:pt x="5270498" y="3747207"/>
                    </a:cubicBezTo>
                    <a:lnTo>
                      <a:pt x="22643" y="3747207"/>
                    </a:lnTo>
                    <a:cubicBezTo>
                      <a:pt x="10138" y="3747207"/>
                      <a:pt x="0" y="3737070"/>
                      <a:pt x="0" y="3724564"/>
                    </a:cubicBezTo>
                    <a:lnTo>
                      <a:pt x="0" y="22643"/>
                    </a:lnTo>
                    <a:cubicBezTo>
                      <a:pt x="0" y="10138"/>
                      <a:pt x="10138" y="0"/>
                      <a:pt x="22643" y="0"/>
                    </a:cubicBezTo>
                    <a:close/>
                  </a:path>
                </a:pathLst>
              </a:custGeom>
              <a:solidFill>
                <a:srgbClr val="FFFEF7"/>
              </a:solidFill>
              <a:ln w="47625" cap="rnd">
                <a:solidFill>
                  <a:srgbClr val="000000"/>
                </a:solidFill>
                <a:prstDash val="solid"/>
                <a:round/>
              </a:ln>
            </p:spPr>
          </p:sp>
          <p:sp>
            <p:nvSpPr>
              <p:cNvPr id="8" name="TextBox 8"/>
              <p:cNvSpPr txBox="1"/>
              <p:nvPr/>
            </p:nvSpPr>
            <p:spPr>
              <a:xfrm>
                <a:off x="0" y="-9525"/>
                <a:ext cx="5293141" cy="3756732"/>
              </a:xfrm>
              <a:prstGeom prst="rect">
                <a:avLst/>
              </a:prstGeom>
            </p:spPr>
            <p:txBody>
              <a:bodyPr lIns="0" tIns="0" rIns="0" bIns="0" rtlCol="0" anchor="ctr"/>
              <a:lstStyle/>
              <a:p>
                <a:pPr marL="0" lvl="0" indent="0" algn="ctr">
                  <a:lnSpc>
                    <a:spcPts val="700"/>
                  </a:lnSpc>
                  <a:spcBef>
                    <a:spcPct val="0"/>
                  </a:spcBef>
                </a:pPr>
                <a:endParaRPr/>
              </a:p>
            </p:txBody>
          </p:sp>
        </p:grpSp>
        <p:grpSp>
          <p:nvGrpSpPr>
            <p:cNvPr id="9" name="Group 9"/>
            <p:cNvGrpSpPr/>
            <p:nvPr/>
          </p:nvGrpSpPr>
          <p:grpSpPr>
            <a:xfrm>
              <a:off x="5078115" y="5717316"/>
              <a:ext cx="7274833" cy="2267908"/>
              <a:chOff x="0" y="0"/>
              <a:chExt cx="1962273" cy="611733"/>
            </a:xfrm>
          </p:grpSpPr>
          <p:sp>
            <p:nvSpPr>
              <p:cNvPr id="10" name="Freeform 10"/>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11" name="TextBox 11"/>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12" name="Freeform 12"/>
            <p:cNvSpPr/>
            <p:nvPr/>
          </p:nvSpPr>
          <p:spPr>
            <a:xfrm>
              <a:off x="4691653" y="8401688"/>
              <a:ext cx="8047757" cy="4969490"/>
            </a:xfrm>
            <a:custGeom>
              <a:avLst/>
              <a:gdLst/>
              <a:ahLst/>
              <a:cxnLst/>
              <a:rect l="l" t="t" r="r" b="b"/>
              <a:pathLst>
                <a:path w="8047757" h="4969490">
                  <a:moveTo>
                    <a:pt x="0" y="0"/>
                  </a:moveTo>
                  <a:lnTo>
                    <a:pt x="8047757" y="0"/>
                  </a:lnTo>
                  <a:lnTo>
                    <a:pt x="8047757" y="4969490"/>
                  </a:lnTo>
                  <a:lnTo>
                    <a:pt x="0" y="49694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4938441" y="10015748"/>
              <a:ext cx="7414506" cy="1941580"/>
            </a:xfrm>
            <a:prstGeom prst="rect">
              <a:avLst/>
            </a:prstGeom>
          </p:spPr>
          <p:txBody>
            <a:bodyPr lIns="0" tIns="0" rIns="0" bIns="0" rtlCol="0" anchor="t">
              <a:spAutoFit/>
            </a:bodyPr>
            <a:lstStyle/>
            <a:p>
              <a:pPr marL="449841" lvl="1" indent="-224920" algn="just">
                <a:lnSpc>
                  <a:spcPts val="2916"/>
                </a:lnSpc>
                <a:buFont typeface="Arial"/>
                <a:buChar char="•"/>
              </a:pPr>
              <a:r>
                <a:rPr lang="en-US" sz="2083">
                  <a:solidFill>
                    <a:srgbClr val="000000"/>
                  </a:solidFill>
                  <a:latin typeface="DM Sans"/>
                </a:rPr>
                <a:t>Desenvolver, de forma segura e responsável, comunidades educativas digitais humanizadas, potenciadoras de conhecimento e progresso social.</a:t>
              </a:r>
            </a:p>
          </p:txBody>
        </p:sp>
        <p:sp>
          <p:nvSpPr>
            <p:cNvPr id="14" name="TextBox 14"/>
            <p:cNvSpPr txBox="1"/>
            <p:nvPr/>
          </p:nvSpPr>
          <p:spPr>
            <a:xfrm>
              <a:off x="5365319" y="5909365"/>
              <a:ext cx="6700425" cy="1514026"/>
            </a:xfrm>
            <a:prstGeom prst="rect">
              <a:avLst/>
            </a:prstGeom>
          </p:spPr>
          <p:txBody>
            <a:bodyPr lIns="0" tIns="0" rIns="0" bIns="0" rtlCol="0" anchor="t">
              <a:spAutoFit/>
            </a:bodyPr>
            <a:lstStyle/>
            <a:p>
              <a:pPr marL="0" lvl="0" indent="0" algn="ctr">
                <a:lnSpc>
                  <a:spcPts val="9468"/>
                </a:lnSpc>
                <a:spcBef>
                  <a:spcPct val="0"/>
                </a:spcBef>
              </a:pPr>
              <a:r>
                <a:rPr lang="en-US" sz="6763">
                  <a:solidFill>
                    <a:srgbClr val="000000"/>
                  </a:solidFill>
                  <a:latin typeface="Repo Bold Bold"/>
                </a:rPr>
                <a:t>4º GOAL</a:t>
              </a:r>
            </a:p>
          </p:txBody>
        </p:sp>
        <p:sp>
          <p:nvSpPr>
            <p:cNvPr id="15" name="Freeform 15"/>
            <p:cNvSpPr/>
            <p:nvPr/>
          </p:nvSpPr>
          <p:spPr>
            <a:xfrm>
              <a:off x="24574668" y="4885165"/>
              <a:ext cx="1216776" cy="304194"/>
            </a:xfrm>
            <a:custGeom>
              <a:avLst/>
              <a:gdLst/>
              <a:ahLst/>
              <a:cxnLst/>
              <a:rect l="l" t="t" r="r" b="b"/>
              <a:pathLst>
                <a:path w="1216776" h="304194">
                  <a:moveTo>
                    <a:pt x="0" y="0"/>
                  </a:moveTo>
                  <a:lnTo>
                    <a:pt x="1216776" y="0"/>
                  </a:lnTo>
                  <a:lnTo>
                    <a:pt x="1216776" y="304194"/>
                  </a:lnTo>
                  <a:lnTo>
                    <a:pt x="0" y="3041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TextBox 16"/>
            <p:cNvSpPr txBox="1"/>
            <p:nvPr/>
          </p:nvSpPr>
          <p:spPr>
            <a:xfrm>
              <a:off x="13788443" y="6022978"/>
              <a:ext cx="12003001" cy="862753"/>
            </a:xfrm>
            <a:prstGeom prst="rect">
              <a:avLst/>
            </a:prstGeom>
          </p:spPr>
          <p:txBody>
            <a:bodyPr lIns="0" tIns="0" rIns="0" bIns="0" rtlCol="0" anchor="t">
              <a:spAutoFit/>
            </a:bodyPr>
            <a:lstStyle/>
            <a:p>
              <a:pPr algn="just">
                <a:lnSpc>
                  <a:spcPts val="2659"/>
                </a:lnSpc>
              </a:pPr>
              <a:r>
                <a:rPr lang="en-US" sz="1899" spc="-18">
                  <a:solidFill>
                    <a:srgbClr val="000000"/>
                  </a:solidFill>
                  <a:latin typeface="DM Sans"/>
                </a:rPr>
                <a:t>Será a transformação digital uma oportunidade ou ameaça para a humanidade?</a:t>
              </a:r>
            </a:p>
            <a:p>
              <a:pPr marL="0" lvl="0" indent="0" algn="just">
                <a:lnSpc>
                  <a:spcPts val="2659"/>
                </a:lnSpc>
                <a:spcBef>
                  <a:spcPct val="0"/>
                </a:spcBef>
              </a:pPr>
              <a:r>
                <a:rPr lang="en-US" sz="1899" spc="-18">
                  <a:solidFill>
                    <a:srgbClr val="000000"/>
                  </a:solidFill>
                  <a:latin typeface="DM Sans"/>
                </a:rPr>
                <a:t>Qual o papel da educação nesta revolução?</a:t>
              </a:r>
            </a:p>
          </p:txBody>
        </p:sp>
        <p:sp>
          <p:nvSpPr>
            <p:cNvPr id="17" name="TextBox 17"/>
            <p:cNvSpPr txBox="1"/>
            <p:nvPr/>
          </p:nvSpPr>
          <p:spPr>
            <a:xfrm>
              <a:off x="13788443" y="5487446"/>
              <a:ext cx="1999393"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Problema</a:t>
              </a:r>
            </a:p>
          </p:txBody>
        </p:sp>
        <p:sp>
          <p:nvSpPr>
            <p:cNvPr id="18" name="Freeform 18"/>
            <p:cNvSpPr/>
            <p:nvPr/>
          </p:nvSpPr>
          <p:spPr>
            <a:xfrm>
              <a:off x="24900220" y="3206892"/>
              <a:ext cx="2585181" cy="745035"/>
            </a:xfrm>
            <a:custGeom>
              <a:avLst/>
              <a:gdLst/>
              <a:ahLst/>
              <a:cxnLst/>
              <a:rect l="l" t="t" r="r" b="b"/>
              <a:pathLst>
                <a:path w="2585181" h="745035">
                  <a:moveTo>
                    <a:pt x="0" y="0"/>
                  </a:moveTo>
                  <a:lnTo>
                    <a:pt x="2585181" y="0"/>
                  </a:lnTo>
                  <a:lnTo>
                    <a:pt x="2585181" y="745035"/>
                  </a:lnTo>
                  <a:lnTo>
                    <a:pt x="0" y="745035"/>
                  </a:lnTo>
                  <a:lnTo>
                    <a:pt x="0" y="0"/>
                  </a:lnTo>
                  <a:close/>
                </a:path>
              </a:pathLst>
            </a:custGeom>
            <a:blipFill>
              <a:blip r:embed="rId11"/>
              <a:stretch>
                <a:fillRect/>
              </a:stretch>
            </a:blipFill>
          </p:spPr>
        </p:sp>
        <p:sp>
          <p:nvSpPr>
            <p:cNvPr id="19" name="TextBox 19"/>
            <p:cNvSpPr txBox="1"/>
            <p:nvPr/>
          </p:nvSpPr>
          <p:spPr>
            <a:xfrm>
              <a:off x="13788443" y="8251234"/>
              <a:ext cx="12003001" cy="2196253"/>
            </a:xfrm>
            <a:prstGeom prst="rect">
              <a:avLst/>
            </a:prstGeom>
          </p:spPr>
          <p:txBody>
            <a:bodyPr lIns="0" tIns="0" rIns="0" bIns="0" rtlCol="0" anchor="t">
              <a:spAutoFit/>
            </a:bodyPr>
            <a:lstStyle/>
            <a:p>
              <a:pPr algn="just">
                <a:lnSpc>
                  <a:spcPts val="2659"/>
                </a:lnSpc>
              </a:pPr>
              <a:r>
                <a:rPr lang="en-US" sz="1899" spc="-18">
                  <a:solidFill>
                    <a:srgbClr val="000000"/>
                  </a:solidFill>
                  <a:latin typeface="DM Sans"/>
                </a:rPr>
                <a:t>Utilizar de forma segura e responsável as TIC no sentido de melhorar as práticas de ensino, aprendizagem e avaliação pedagógica;</a:t>
              </a:r>
            </a:p>
            <a:p>
              <a:pPr algn="just">
                <a:lnSpc>
                  <a:spcPts val="2659"/>
                </a:lnSpc>
              </a:pPr>
              <a:r>
                <a:rPr lang="en-US" sz="1899" spc="-18">
                  <a:solidFill>
                    <a:srgbClr val="000000"/>
                  </a:solidFill>
                  <a:latin typeface="DM Sans"/>
                </a:rPr>
                <a:t>Reforçar uma cultura de trabalho colaborativo e de partilha em rede;</a:t>
              </a:r>
            </a:p>
            <a:p>
              <a:pPr marL="0" lvl="0" indent="0" algn="just">
                <a:lnSpc>
                  <a:spcPts val="2659"/>
                </a:lnSpc>
                <a:spcBef>
                  <a:spcPct val="0"/>
                </a:spcBef>
              </a:pPr>
              <a:r>
                <a:rPr lang="en-US" sz="1899" spc="-18">
                  <a:solidFill>
                    <a:srgbClr val="000000"/>
                  </a:solidFill>
                  <a:latin typeface="DM Sans"/>
                </a:rPr>
                <a:t>Simplificar procedimentos administrativos e diminuir a burocracia; reutilizar e reciclar tecnologia obsoleta.</a:t>
              </a:r>
            </a:p>
          </p:txBody>
        </p:sp>
        <p:sp>
          <p:nvSpPr>
            <p:cNvPr id="20" name="TextBox 20"/>
            <p:cNvSpPr txBox="1"/>
            <p:nvPr/>
          </p:nvSpPr>
          <p:spPr>
            <a:xfrm>
              <a:off x="13788443" y="7664494"/>
              <a:ext cx="2205479"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Necessidades</a:t>
              </a:r>
            </a:p>
          </p:txBody>
        </p:sp>
        <p:sp>
          <p:nvSpPr>
            <p:cNvPr id="21" name="TextBox 21"/>
            <p:cNvSpPr txBox="1"/>
            <p:nvPr/>
          </p:nvSpPr>
          <p:spPr>
            <a:xfrm>
              <a:off x="13788443" y="11660590"/>
              <a:ext cx="12003001" cy="2640753"/>
            </a:xfrm>
            <a:prstGeom prst="rect">
              <a:avLst/>
            </a:prstGeom>
          </p:spPr>
          <p:txBody>
            <a:bodyPr lIns="0" tIns="0" rIns="0" bIns="0" rtlCol="0" anchor="t">
              <a:spAutoFit/>
            </a:bodyPr>
            <a:lstStyle/>
            <a:p>
              <a:pPr marL="0" lvl="0" indent="0" algn="just">
                <a:lnSpc>
                  <a:spcPts val="2659"/>
                </a:lnSpc>
                <a:spcBef>
                  <a:spcPct val="0"/>
                </a:spcBef>
              </a:pPr>
              <a:r>
                <a:rPr lang="en-US" sz="1899" spc="-18">
                  <a:solidFill>
                    <a:srgbClr val="000000"/>
                  </a:solidFill>
                  <a:latin typeface="DM Sans"/>
                </a:rPr>
                <a:t>Melhorar as práticas de utilização segura e responsável das TIC, equilibrando o tempo digital versus real, dentro e fora do contexto escolar, através do PADDE, plataformas/apps, projetos eTwinning e Erasmus, criando condições de acessibilidade e incentivo ao trabalho colaborativo, à partilha de boas práticas educativas, desenvolvendo soft skills, que reconheçam a transformação digital como uma oportunidade para novas profissões.</a:t>
              </a:r>
            </a:p>
          </p:txBody>
        </p:sp>
        <p:sp>
          <p:nvSpPr>
            <p:cNvPr id="22" name="TextBox 22"/>
            <p:cNvSpPr txBox="1"/>
            <p:nvPr/>
          </p:nvSpPr>
          <p:spPr>
            <a:xfrm>
              <a:off x="13788443" y="11063792"/>
              <a:ext cx="1999393" cy="418253"/>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DM Sans Bold"/>
                </a:rPr>
                <a:t>Desafios</a:t>
              </a:r>
            </a:p>
          </p:txBody>
        </p:sp>
      </p:grpSp>
      <p:sp>
        <p:nvSpPr>
          <p:cNvPr id="23" name="Freeform 23"/>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59463" y="141102"/>
            <a:ext cx="14037208" cy="1432885"/>
            <a:chOff x="0" y="0"/>
            <a:chExt cx="6391602" cy="652439"/>
          </a:xfrm>
        </p:grpSpPr>
        <p:sp>
          <p:nvSpPr>
            <p:cNvPr id="4" name="Freeform 4"/>
            <p:cNvSpPr/>
            <p:nvPr/>
          </p:nvSpPr>
          <p:spPr>
            <a:xfrm>
              <a:off x="0" y="0"/>
              <a:ext cx="6391602" cy="652439"/>
            </a:xfrm>
            <a:custGeom>
              <a:avLst/>
              <a:gdLst/>
              <a:ahLst/>
              <a:cxnLst/>
              <a:rect l="l" t="t" r="r" b="b"/>
              <a:pathLst>
                <a:path w="6391602" h="652439">
                  <a:moveTo>
                    <a:pt x="18752" y="0"/>
                  </a:moveTo>
                  <a:lnTo>
                    <a:pt x="6372850" y="0"/>
                  </a:lnTo>
                  <a:cubicBezTo>
                    <a:pt x="6377823" y="0"/>
                    <a:pt x="6382593" y="1976"/>
                    <a:pt x="6386110" y="5492"/>
                  </a:cubicBezTo>
                  <a:cubicBezTo>
                    <a:pt x="6389627" y="9009"/>
                    <a:pt x="6391602" y="13779"/>
                    <a:pt x="6391602" y="18752"/>
                  </a:cubicBezTo>
                  <a:lnTo>
                    <a:pt x="6391602" y="633687"/>
                  </a:lnTo>
                  <a:cubicBezTo>
                    <a:pt x="6391602" y="644044"/>
                    <a:pt x="6383207" y="652439"/>
                    <a:pt x="6372850" y="652439"/>
                  </a:cubicBezTo>
                  <a:lnTo>
                    <a:pt x="18752" y="652439"/>
                  </a:lnTo>
                  <a:cubicBezTo>
                    <a:pt x="8396" y="652439"/>
                    <a:pt x="0" y="644044"/>
                    <a:pt x="0" y="633687"/>
                  </a:cubicBezTo>
                  <a:lnTo>
                    <a:pt x="0" y="18752"/>
                  </a:lnTo>
                  <a:cubicBezTo>
                    <a:pt x="0" y="8396"/>
                    <a:pt x="8396" y="0"/>
                    <a:pt x="18752" y="0"/>
                  </a:cubicBezTo>
                  <a:close/>
                </a:path>
              </a:pathLst>
            </a:custGeom>
            <a:solidFill>
              <a:srgbClr val="FFFEF7"/>
            </a:solidFill>
            <a:ln w="47625" cap="rnd">
              <a:solidFill>
                <a:srgbClr val="000000"/>
              </a:solidFill>
              <a:prstDash val="solid"/>
              <a:round/>
            </a:ln>
          </p:spPr>
        </p:sp>
        <p:sp>
          <p:nvSpPr>
            <p:cNvPr id="5" name="TextBox 5"/>
            <p:cNvSpPr txBox="1"/>
            <p:nvPr/>
          </p:nvSpPr>
          <p:spPr>
            <a:xfrm>
              <a:off x="0" y="-9525"/>
              <a:ext cx="6391602" cy="661964"/>
            </a:xfrm>
            <a:prstGeom prst="rect">
              <a:avLst/>
            </a:prstGeom>
          </p:spPr>
          <p:txBody>
            <a:bodyPr lIns="0" tIns="0" rIns="0" bIns="0" rtlCol="0" anchor="ctr"/>
            <a:lstStyle/>
            <a:p>
              <a:pPr marL="0" lvl="0" indent="0" algn="ctr">
                <a:lnSpc>
                  <a:spcPts val="700"/>
                </a:lnSpc>
                <a:spcBef>
                  <a:spcPct val="0"/>
                </a:spcBef>
              </a:pPr>
              <a:endParaRPr/>
            </a:p>
          </p:txBody>
        </p:sp>
      </p:grpSp>
      <p:sp>
        <p:nvSpPr>
          <p:cNvPr id="6" name="Freeform 6"/>
          <p:cNvSpPr/>
          <p:nvPr/>
        </p:nvSpPr>
        <p:spPr>
          <a:xfrm>
            <a:off x="14072832" y="433953"/>
            <a:ext cx="912582" cy="228145"/>
          </a:xfrm>
          <a:custGeom>
            <a:avLst/>
            <a:gdLst/>
            <a:ahLst/>
            <a:cxnLst/>
            <a:rect l="l" t="t" r="r" b="b"/>
            <a:pathLst>
              <a:path w="912582" h="228145">
                <a:moveTo>
                  <a:pt x="0" y="0"/>
                </a:moveTo>
                <a:lnTo>
                  <a:pt x="912582" y="0"/>
                </a:lnTo>
                <a:lnTo>
                  <a:pt x="912582" y="228145"/>
                </a:lnTo>
                <a:lnTo>
                  <a:pt x="0" y="22814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2860993" y="1669236"/>
            <a:ext cx="954392" cy="954392"/>
            <a:chOff x="0" y="0"/>
            <a:chExt cx="1272523" cy="1272523"/>
          </a:xfrm>
        </p:grpSpPr>
        <p:grpSp>
          <p:nvGrpSpPr>
            <p:cNvPr id="8" name="Group 8"/>
            <p:cNvGrpSpPr/>
            <p:nvPr/>
          </p:nvGrpSpPr>
          <p:grpSpPr>
            <a:xfrm rot="5400000">
              <a:off x="0" y="0"/>
              <a:ext cx="1272523" cy="127252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11" name="Group 11"/>
            <p:cNvGrpSpPr/>
            <p:nvPr/>
          </p:nvGrpSpPr>
          <p:grpSpPr>
            <a:xfrm rot="5400000">
              <a:off x="248297" y="280232"/>
              <a:ext cx="818461" cy="752033"/>
              <a:chOff x="0" y="0"/>
              <a:chExt cx="884596" cy="812800"/>
            </a:xfrm>
          </p:grpSpPr>
          <p:sp>
            <p:nvSpPr>
              <p:cNvPr id="12" name="Freeform 12"/>
              <p:cNvSpPr/>
              <p:nvPr/>
            </p:nvSpPr>
            <p:spPr>
              <a:xfrm>
                <a:off x="0" y="41863"/>
                <a:ext cx="860639" cy="729075"/>
              </a:xfrm>
              <a:custGeom>
                <a:avLst/>
                <a:gdLst/>
                <a:ahLst/>
                <a:cxnLst/>
                <a:rect l="l" t="t" r="r" b="b"/>
                <a:pathLst>
                  <a:path w="860639" h="729075">
                    <a:moveTo>
                      <a:pt x="831087" y="311028"/>
                    </a:moveTo>
                    <a:lnTo>
                      <a:pt x="531705" y="11646"/>
                    </a:lnTo>
                    <a:cubicBezTo>
                      <a:pt x="522740" y="2681"/>
                      <a:pt x="509258" y="0"/>
                      <a:pt x="497546" y="4851"/>
                    </a:cubicBezTo>
                    <a:cubicBezTo>
                      <a:pt x="485833" y="9703"/>
                      <a:pt x="478196" y="21132"/>
                      <a:pt x="478196" y="33810"/>
                    </a:cubicBezTo>
                    <a:lnTo>
                      <a:pt x="478196" y="85664"/>
                    </a:lnTo>
                    <a:cubicBezTo>
                      <a:pt x="478196" y="127457"/>
                      <a:pt x="444316" y="161337"/>
                      <a:pt x="402523" y="161337"/>
                    </a:cubicBezTo>
                    <a:lnTo>
                      <a:pt x="75673" y="161337"/>
                    </a:lnTo>
                    <a:cubicBezTo>
                      <a:pt x="33880" y="161337"/>
                      <a:pt x="0" y="195217"/>
                      <a:pt x="0" y="237010"/>
                    </a:cubicBezTo>
                    <a:lnTo>
                      <a:pt x="0" y="492064"/>
                    </a:lnTo>
                    <a:cubicBezTo>
                      <a:pt x="0" y="533857"/>
                      <a:pt x="33880" y="567737"/>
                      <a:pt x="75673" y="567737"/>
                    </a:cubicBezTo>
                    <a:lnTo>
                      <a:pt x="402523" y="567737"/>
                    </a:lnTo>
                    <a:cubicBezTo>
                      <a:pt x="444316" y="567737"/>
                      <a:pt x="478196" y="601617"/>
                      <a:pt x="478196" y="643410"/>
                    </a:cubicBezTo>
                    <a:lnTo>
                      <a:pt x="478196" y="695264"/>
                    </a:lnTo>
                    <a:cubicBezTo>
                      <a:pt x="478196" y="707942"/>
                      <a:pt x="485833" y="719371"/>
                      <a:pt x="497546" y="724223"/>
                    </a:cubicBezTo>
                    <a:cubicBezTo>
                      <a:pt x="509258" y="729074"/>
                      <a:pt x="522740" y="726393"/>
                      <a:pt x="531705" y="717428"/>
                    </a:cubicBezTo>
                    <a:lnTo>
                      <a:pt x="831087" y="418046"/>
                    </a:lnTo>
                    <a:cubicBezTo>
                      <a:pt x="860639" y="388494"/>
                      <a:pt x="860639" y="340580"/>
                      <a:pt x="831087" y="311028"/>
                    </a:cubicBezTo>
                    <a:close/>
                  </a:path>
                </a:pathLst>
              </a:custGeom>
              <a:solidFill>
                <a:srgbClr val="FFFFFF"/>
              </a:solidFill>
            </p:spPr>
          </p:sp>
          <p:sp>
            <p:nvSpPr>
              <p:cNvPr id="13" name="TextBox 13"/>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grpSp>
      <p:sp>
        <p:nvSpPr>
          <p:cNvPr id="14" name="TextBox 14"/>
          <p:cNvSpPr txBox="1"/>
          <p:nvPr/>
        </p:nvSpPr>
        <p:spPr>
          <a:xfrm>
            <a:off x="1895429" y="919312"/>
            <a:ext cx="13332758" cy="454649"/>
          </a:xfrm>
          <a:prstGeom prst="rect">
            <a:avLst/>
          </a:prstGeom>
        </p:spPr>
        <p:txBody>
          <a:bodyPr lIns="0" tIns="0" rIns="0" bIns="0" rtlCol="0" anchor="t">
            <a:spAutoFit/>
          </a:bodyPr>
          <a:lstStyle/>
          <a:p>
            <a:pPr marL="0" lvl="0" indent="0" algn="just">
              <a:lnSpc>
                <a:spcPts val="3815"/>
              </a:lnSpc>
              <a:spcBef>
                <a:spcPct val="0"/>
              </a:spcBef>
            </a:pPr>
            <a:r>
              <a:rPr lang="en-US" sz="2725" spc="-27">
                <a:solidFill>
                  <a:srgbClr val="000000"/>
                </a:solidFill>
                <a:latin typeface="DM Sans"/>
              </a:rPr>
              <a:t>Os resultados serão obtidos em 4 fases, em cada ano de vigência do Plano </a:t>
            </a:r>
            <a:r>
              <a:rPr lang="en-US" sz="2725" spc="-27">
                <a:solidFill>
                  <a:srgbClr val="000000"/>
                </a:solidFill>
                <a:latin typeface="DM Sans Bold"/>
              </a:rPr>
              <a:t>GENIUS</a:t>
            </a:r>
            <a:r>
              <a:rPr lang="en-US" sz="2725" spc="-27">
                <a:solidFill>
                  <a:srgbClr val="000000"/>
                </a:solidFill>
                <a:latin typeface="DM Sans"/>
              </a:rPr>
              <a:t>:</a:t>
            </a:r>
          </a:p>
        </p:txBody>
      </p:sp>
      <p:sp>
        <p:nvSpPr>
          <p:cNvPr id="15" name="TextBox 15"/>
          <p:cNvSpPr txBox="1"/>
          <p:nvPr/>
        </p:nvSpPr>
        <p:spPr>
          <a:xfrm>
            <a:off x="1895429" y="167509"/>
            <a:ext cx="6278382" cy="706425"/>
          </a:xfrm>
          <a:prstGeom prst="rect">
            <a:avLst/>
          </a:prstGeom>
        </p:spPr>
        <p:txBody>
          <a:bodyPr lIns="0" tIns="0" rIns="0" bIns="0" rtlCol="0" anchor="t">
            <a:spAutoFit/>
          </a:bodyPr>
          <a:lstStyle/>
          <a:p>
            <a:pPr marL="0" lvl="0" indent="0" algn="l">
              <a:lnSpc>
                <a:spcPts val="5688"/>
              </a:lnSpc>
              <a:spcBef>
                <a:spcPct val="0"/>
              </a:spcBef>
            </a:pPr>
            <a:r>
              <a:rPr lang="en-US" sz="4062">
                <a:solidFill>
                  <a:srgbClr val="000000"/>
                </a:solidFill>
                <a:latin typeface="Repo Bold Bold"/>
              </a:rPr>
              <a:t>METHODOLOGY</a:t>
            </a:r>
          </a:p>
        </p:txBody>
      </p:sp>
      <p:sp>
        <p:nvSpPr>
          <p:cNvPr id="16" name="Freeform 16"/>
          <p:cNvSpPr/>
          <p:nvPr/>
        </p:nvSpPr>
        <p:spPr>
          <a:xfrm rot="1280600">
            <a:off x="-1966784" y="6458321"/>
            <a:ext cx="8062123" cy="4441497"/>
          </a:xfrm>
          <a:custGeom>
            <a:avLst/>
            <a:gdLst/>
            <a:ahLst/>
            <a:cxnLst/>
            <a:rect l="l" t="t" r="r" b="b"/>
            <a:pathLst>
              <a:path w="8062123" h="4441497">
                <a:moveTo>
                  <a:pt x="0" y="0"/>
                </a:moveTo>
                <a:lnTo>
                  <a:pt x="8062123" y="0"/>
                </a:lnTo>
                <a:lnTo>
                  <a:pt x="8062123" y="4441497"/>
                </a:lnTo>
                <a:lnTo>
                  <a:pt x="0" y="44414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17"/>
          <p:cNvSpPr/>
          <p:nvPr/>
        </p:nvSpPr>
        <p:spPr>
          <a:xfrm>
            <a:off x="195475" y="2693829"/>
            <a:ext cx="6895488" cy="4257964"/>
          </a:xfrm>
          <a:custGeom>
            <a:avLst/>
            <a:gdLst/>
            <a:ahLst/>
            <a:cxnLst/>
            <a:rect l="l" t="t" r="r" b="b"/>
            <a:pathLst>
              <a:path w="6895488" h="4257964">
                <a:moveTo>
                  <a:pt x="0" y="0"/>
                </a:moveTo>
                <a:lnTo>
                  <a:pt x="6895488" y="0"/>
                </a:lnTo>
                <a:lnTo>
                  <a:pt x="6895488" y="4257964"/>
                </a:lnTo>
                <a:lnTo>
                  <a:pt x="0" y="4257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TextBox 18"/>
          <p:cNvSpPr txBox="1"/>
          <p:nvPr/>
        </p:nvSpPr>
        <p:spPr>
          <a:xfrm>
            <a:off x="479394" y="3311790"/>
            <a:ext cx="6346700" cy="3303905"/>
          </a:xfrm>
          <a:prstGeom prst="rect">
            <a:avLst/>
          </a:prstGeom>
        </p:spPr>
        <p:txBody>
          <a:bodyPr lIns="0" tIns="0" rIns="0" bIns="0" rtlCol="0" anchor="t">
            <a:spAutoFit/>
          </a:bodyPr>
          <a:lstStyle/>
          <a:p>
            <a:pPr algn="ctr">
              <a:lnSpc>
                <a:spcPts val="3779"/>
              </a:lnSpc>
            </a:pPr>
            <a:r>
              <a:rPr lang="en-US" sz="2700" spc="-27">
                <a:solidFill>
                  <a:srgbClr val="000000"/>
                </a:solidFill>
                <a:latin typeface="DM Sans Bold"/>
              </a:rPr>
              <a:t>Intra Agrupamento</a:t>
            </a:r>
          </a:p>
          <a:p>
            <a:pPr>
              <a:lnSpc>
                <a:spcPts val="1399"/>
              </a:lnSpc>
            </a:pPr>
            <a:endParaRPr lang="en-US" sz="2700" spc="-27">
              <a:solidFill>
                <a:srgbClr val="000000"/>
              </a:solidFill>
              <a:latin typeface="DM Sans Bold"/>
            </a:endParaRPr>
          </a:p>
          <a:p>
            <a:pPr>
              <a:lnSpc>
                <a:spcPts val="2659"/>
              </a:lnSpc>
            </a:pPr>
            <a:r>
              <a:rPr lang="en-US" sz="1899" spc="-18">
                <a:solidFill>
                  <a:srgbClr val="000000"/>
                </a:solidFill>
                <a:latin typeface="DM Sans Bold"/>
              </a:rPr>
              <a:t>Etapa 1</a:t>
            </a:r>
            <a:r>
              <a:rPr lang="en-US" sz="1899" spc="-18">
                <a:solidFill>
                  <a:srgbClr val="000000"/>
                </a:solidFill>
                <a:latin typeface="DM Sans"/>
              </a:rPr>
              <a:t> - formação de equipas:</a:t>
            </a:r>
          </a:p>
          <a:p>
            <a:pPr marL="820419" lvl="2" indent="-273473" algn="just">
              <a:lnSpc>
                <a:spcPts val="2659"/>
              </a:lnSpc>
              <a:buFont typeface="Arial"/>
              <a:buChar char="⚬"/>
            </a:pPr>
            <a:r>
              <a:rPr lang="en-US" sz="1899" spc="-18">
                <a:solidFill>
                  <a:srgbClr val="000000"/>
                </a:solidFill>
                <a:latin typeface="DM Sans"/>
              </a:rPr>
              <a:t>1º ano -  2024 - </a:t>
            </a:r>
            <a:r>
              <a:rPr lang="en-US" sz="1899" spc="-18">
                <a:solidFill>
                  <a:srgbClr val="000000"/>
                </a:solidFill>
                <a:latin typeface="DM Sans Italics"/>
              </a:rPr>
              <a:t>Global Civium</a:t>
            </a:r>
          </a:p>
          <a:p>
            <a:pPr marL="820419" lvl="2" indent="-273473" algn="just">
              <a:lnSpc>
                <a:spcPts val="2659"/>
              </a:lnSpc>
              <a:buFont typeface="Arial"/>
              <a:buChar char="⚬"/>
            </a:pPr>
            <a:r>
              <a:rPr lang="en-US" sz="1899" spc="-18">
                <a:solidFill>
                  <a:srgbClr val="000000"/>
                </a:solidFill>
                <a:latin typeface="DM Sans"/>
              </a:rPr>
              <a:t>2º ano - 2025 - </a:t>
            </a:r>
            <a:r>
              <a:rPr lang="en-US" sz="1899" spc="-18">
                <a:solidFill>
                  <a:srgbClr val="000000"/>
                </a:solidFill>
                <a:latin typeface="DM Sans Italics"/>
              </a:rPr>
              <a:t>Melting Pot</a:t>
            </a:r>
          </a:p>
          <a:p>
            <a:pPr marL="820419" lvl="2" indent="-273473" algn="just">
              <a:lnSpc>
                <a:spcPts val="2659"/>
              </a:lnSpc>
              <a:buFont typeface="Arial"/>
              <a:buChar char="⚬"/>
            </a:pPr>
            <a:r>
              <a:rPr lang="en-US" sz="1899" spc="-18">
                <a:solidFill>
                  <a:srgbClr val="000000"/>
                </a:solidFill>
                <a:latin typeface="DM Sans"/>
              </a:rPr>
              <a:t>3º ano - 2026 - </a:t>
            </a:r>
            <a:r>
              <a:rPr lang="en-US" sz="1899" spc="-18">
                <a:solidFill>
                  <a:srgbClr val="000000"/>
                </a:solidFill>
                <a:latin typeface="DM Sans Italics"/>
              </a:rPr>
              <a:t>Eco</a:t>
            </a:r>
          </a:p>
          <a:p>
            <a:pPr marL="820419" lvl="2" indent="-273473" algn="just">
              <a:lnSpc>
                <a:spcPts val="2659"/>
              </a:lnSpc>
              <a:buFont typeface="Arial"/>
              <a:buChar char="⚬"/>
            </a:pPr>
            <a:r>
              <a:rPr lang="en-US" sz="1899" spc="-18">
                <a:solidFill>
                  <a:srgbClr val="000000"/>
                </a:solidFill>
                <a:latin typeface="DM Sans"/>
              </a:rPr>
              <a:t>4º ano - 2027 - </a:t>
            </a:r>
            <a:r>
              <a:rPr lang="en-US" sz="1899" spc="-18">
                <a:solidFill>
                  <a:srgbClr val="000000"/>
                </a:solidFill>
                <a:latin typeface="DM Sans Italics"/>
              </a:rPr>
              <a:t>Digital</a:t>
            </a:r>
          </a:p>
          <a:p>
            <a:pPr algn="just">
              <a:lnSpc>
                <a:spcPts val="2659"/>
              </a:lnSpc>
            </a:pPr>
            <a:r>
              <a:rPr lang="en-US" sz="1899" spc="-18">
                <a:solidFill>
                  <a:srgbClr val="000000"/>
                </a:solidFill>
                <a:latin typeface="DM Sans Bold"/>
              </a:rPr>
              <a:t>Etapa 2 </a:t>
            </a:r>
            <a:r>
              <a:rPr lang="en-US" sz="1899" spc="-18">
                <a:solidFill>
                  <a:srgbClr val="000000"/>
                </a:solidFill>
                <a:latin typeface="DM Sans"/>
              </a:rPr>
              <a:t>- Brainstorming</a:t>
            </a:r>
          </a:p>
          <a:p>
            <a:pPr algn="just">
              <a:lnSpc>
                <a:spcPts val="2659"/>
              </a:lnSpc>
            </a:pPr>
            <a:r>
              <a:rPr lang="en-US" sz="1899" spc="-18">
                <a:solidFill>
                  <a:srgbClr val="000000"/>
                </a:solidFill>
                <a:latin typeface="DM Sans Bold"/>
              </a:rPr>
              <a:t>Etapa 3 </a:t>
            </a:r>
            <a:r>
              <a:rPr lang="en-US" sz="1899" spc="-18">
                <a:solidFill>
                  <a:srgbClr val="000000"/>
                </a:solidFill>
                <a:latin typeface="DM Sans"/>
              </a:rPr>
              <a:t>- Elaboração e implementação dos Planos de Ação Local (PAL) para resolução do problema formulado</a:t>
            </a:r>
          </a:p>
        </p:txBody>
      </p:sp>
      <p:sp>
        <p:nvSpPr>
          <p:cNvPr id="19" name="TextBox 19"/>
          <p:cNvSpPr txBox="1"/>
          <p:nvPr/>
        </p:nvSpPr>
        <p:spPr>
          <a:xfrm>
            <a:off x="803825" y="2746640"/>
            <a:ext cx="3224642" cy="422275"/>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DM Sans Bold"/>
              </a:rPr>
              <a:t>Conceção</a:t>
            </a:r>
          </a:p>
        </p:txBody>
      </p:sp>
      <p:sp>
        <p:nvSpPr>
          <p:cNvPr id="20" name="Freeform 20"/>
          <p:cNvSpPr/>
          <p:nvPr/>
        </p:nvSpPr>
        <p:spPr>
          <a:xfrm>
            <a:off x="16152322" y="154565"/>
            <a:ext cx="1938886" cy="558776"/>
          </a:xfrm>
          <a:custGeom>
            <a:avLst/>
            <a:gdLst/>
            <a:ahLst/>
            <a:cxnLst/>
            <a:rect l="l" t="t" r="r" b="b"/>
            <a:pathLst>
              <a:path w="1938886" h="558776">
                <a:moveTo>
                  <a:pt x="0" y="0"/>
                </a:moveTo>
                <a:lnTo>
                  <a:pt x="1938886" y="0"/>
                </a:lnTo>
                <a:lnTo>
                  <a:pt x="1938886" y="558776"/>
                </a:lnTo>
                <a:lnTo>
                  <a:pt x="0" y="558776"/>
                </a:lnTo>
                <a:lnTo>
                  <a:pt x="0" y="0"/>
                </a:lnTo>
                <a:close/>
              </a:path>
            </a:pathLst>
          </a:custGeom>
          <a:blipFill>
            <a:blip r:embed="rId9"/>
            <a:stretch>
              <a:fillRect/>
            </a:stretch>
          </a:blipFill>
        </p:spPr>
      </p:sp>
      <p:grpSp>
        <p:nvGrpSpPr>
          <p:cNvPr id="21" name="Group 21"/>
          <p:cNvGrpSpPr/>
          <p:nvPr/>
        </p:nvGrpSpPr>
        <p:grpSpPr>
          <a:xfrm>
            <a:off x="7398653" y="2918393"/>
            <a:ext cx="991308" cy="991308"/>
            <a:chOff x="0" y="0"/>
            <a:chExt cx="1321743" cy="1321743"/>
          </a:xfrm>
        </p:grpSpPr>
        <p:grpSp>
          <p:nvGrpSpPr>
            <p:cNvPr id="22" name="Group 22"/>
            <p:cNvGrpSpPr/>
            <p:nvPr/>
          </p:nvGrpSpPr>
          <p:grpSpPr>
            <a:xfrm>
              <a:off x="0" y="0"/>
              <a:ext cx="1321743" cy="132174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25" name="Group 25"/>
            <p:cNvGrpSpPr/>
            <p:nvPr/>
          </p:nvGrpSpPr>
          <p:grpSpPr>
            <a:xfrm>
              <a:off x="229522" y="264531"/>
              <a:ext cx="862700" cy="792681"/>
              <a:chOff x="0" y="0"/>
              <a:chExt cx="884596" cy="812800"/>
            </a:xfrm>
          </p:grpSpPr>
          <p:sp>
            <p:nvSpPr>
              <p:cNvPr id="26" name="Freeform 26"/>
              <p:cNvSpPr/>
              <p:nvPr/>
            </p:nvSpPr>
            <p:spPr>
              <a:xfrm>
                <a:off x="0" y="39716"/>
                <a:ext cx="861868" cy="733368"/>
              </a:xfrm>
              <a:custGeom>
                <a:avLst/>
                <a:gdLst/>
                <a:ahLst/>
                <a:cxnLst/>
                <a:rect l="l" t="t" r="r" b="b"/>
                <a:pathLst>
                  <a:path w="861868" h="733368">
                    <a:moveTo>
                      <a:pt x="833831" y="315919"/>
                    </a:moveTo>
                    <a:lnTo>
                      <a:pt x="528961" y="11049"/>
                    </a:lnTo>
                    <a:cubicBezTo>
                      <a:pt x="520456" y="2544"/>
                      <a:pt x="507665" y="0"/>
                      <a:pt x="496553" y="4603"/>
                    </a:cubicBezTo>
                    <a:cubicBezTo>
                      <a:pt x="485441" y="9205"/>
                      <a:pt x="478196" y="20049"/>
                      <a:pt x="478196" y="32076"/>
                    </a:cubicBezTo>
                    <a:lnTo>
                      <a:pt x="478196" y="91692"/>
                    </a:lnTo>
                    <a:cubicBezTo>
                      <a:pt x="478196" y="110732"/>
                      <a:pt x="470632" y="128993"/>
                      <a:pt x="457168" y="142456"/>
                    </a:cubicBezTo>
                    <a:cubicBezTo>
                      <a:pt x="443705" y="155920"/>
                      <a:pt x="425444" y="163484"/>
                      <a:pt x="406403" y="163484"/>
                    </a:cubicBezTo>
                    <a:lnTo>
                      <a:pt x="71792" y="163484"/>
                    </a:lnTo>
                    <a:cubicBezTo>
                      <a:pt x="52752" y="163484"/>
                      <a:pt x="34491" y="171048"/>
                      <a:pt x="21028" y="184512"/>
                    </a:cubicBezTo>
                    <a:cubicBezTo>
                      <a:pt x="7564" y="197975"/>
                      <a:pt x="0" y="216236"/>
                      <a:pt x="0" y="235276"/>
                    </a:cubicBezTo>
                    <a:lnTo>
                      <a:pt x="0" y="498092"/>
                    </a:lnTo>
                    <a:cubicBezTo>
                      <a:pt x="0" y="517132"/>
                      <a:pt x="7564" y="535393"/>
                      <a:pt x="21028" y="548856"/>
                    </a:cubicBezTo>
                    <a:cubicBezTo>
                      <a:pt x="34491" y="562320"/>
                      <a:pt x="52752" y="569884"/>
                      <a:pt x="71792" y="569884"/>
                    </a:cubicBezTo>
                    <a:lnTo>
                      <a:pt x="406403" y="569884"/>
                    </a:lnTo>
                    <a:cubicBezTo>
                      <a:pt x="425444" y="569884"/>
                      <a:pt x="443705" y="577448"/>
                      <a:pt x="457168" y="590912"/>
                    </a:cubicBezTo>
                    <a:cubicBezTo>
                      <a:pt x="470632" y="604375"/>
                      <a:pt x="478196" y="622636"/>
                      <a:pt x="478196" y="641676"/>
                    </a:cubicBezTo>
                    <a:lnTo>
                      <a:pt x="478196" y="701292"/>
                    </a:lnTo>
                    <a:cubicBezTo>
                      <a:pt x="478196" y="713319"/>
                      <a:pt x="485441" y="724163"/>
                      <a:pt x="496553" y="728765"/>
                    </a:cubicBezTo>
                    <a:cubicBezTo>
                      <a:pt x="507665" y="733368"/>
                      <a:pt x="520456" y="730824"/>
                      <a:pt x="528961" y="722319"/>
                    </a:cubicBezTo>
                    <a:lnTo>
                      <a:pt x="833831" y="417449"/>
                    </a:lnTo>
                    <a:cubicBezTo>
                      <a:pt x="861868" y="389412"/>
                      <a:pt x="861868" y="343956"/>
                      <a:pt x="833831" y="315919"/>
                    </a:cubicBezTo>
                    <a:close/>
                  </a:path>
                </a:pathLst>
              </a:custGeom>
              <a:solidFill>
                <a:srgbClr val="FFFFFF"/>
              </a:solidFill>
            </p:spPr>
          </p:sp>
          <p:sp>
            <p:nvSpPr>
              <p:cNvPr id="27" name="TextBox 27"/>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grpSp>
      <p:sp>
        <p:nvSpPr>
          <p:cNvPr id="28" name="Freeform 28"/>
          <p:cNvSpPr/>
          <p:nvPr/>
        </p:nvSpPr>
        <p:spPr>
          <a:xfrm>
            <a:off x="8694761" y="2335498"/>
            <a:ext cx="4547372" cy="2808002"/>
          </a:xfrm>
          <a:custGeom>
            <a:avLst/>
            <a:gdLst/>
            <a:ahLst/>
            <a:cxnLst/>
            <a:rect l="l" t="t" r="r" b="b"/>
            <a:pathLst>
              <a:path w="4547372" h="2808002">
                <a:moveTo>
                  <a:pt x="0" y="0"/>
                </a:moveTo>
                <a:lnTo>
                  <a:pt x="4547372" y="0"/>
                </a:lnTo>
                <a:lnTo>
                  <a:pt x="4547372" y="2808002"/>
                </a:lnTo>
                <a:lnTo>
                  <a:pt x="0" y="28080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9" name="TextBox 29"/>
          <p:cNvSpPr txBox="1"/>
          <p:nvPr/>
        </p:nvSpPr>
        <p:spPr>
          <a:xfrm>
            <a:off x="8936617" y="2859908"/>
            <a:ext cx="4117987" cy="1970405"/>
          </a:xfrm>
          <a:prstGeom prst="rect">
            <a:avLst/>
          </a:prstGeom>
        </p:spPr>
        <p:txBody>
          <a:bodyPr lIns="0" tIns="0" rIns="0" bIns="0" rtlCol="0" anchor="t">
            <a:spAutoFit/>
          </a:bodyPr>
          <a:lstStyle/>
          <a:p>
            <a:pPr algn="ctr">
              <a:lnSpc>
                <a:spcPts val="3779"/>
              </a:lnSpc>
            </a:pPr>
            <a:r>
              <a:rPr lang="en-US" sz="2700" spc="-27">
                <a:solidFill>
                  <a:srgbClr val="000000"/>
                </a:solidFill>
                <a:latin typeface="DM Sans Bold"/>
              </a:rPr>
              <a:t>Inter Agrupamentos</a:t>
            </a:r>
          </a:p>
          <a:p>
            <a:pPr algn="just">
              <a:lnSpc>
                <a:spcPts val="1399"/>
              </a:lnSpc>
            </a:pPr>
            <a:endParaRPr lang="en-US" sz="2700" spc="-27">
              <a:solidFill>
                <a:srgbClr val="000000"/>
              </a:solidFill>
              <a:latin typeface="DM Sans Bold"/>
            </a:endParaRPr>
          </a:p>
          <a:p>
            <a:pPr algn="just">
              <a:lnSpc>
                <a:spcPts val="2659"/>
              </a:lnSpc>
            </a:pPr>
            <a:r>
              <a:rPr lang="en-US" sz="1899" spc="-18">
                <a:solidFill>
                  <a:srgbClr val="000000"/>
                </a:solidFill>
                <a:latin typeface="DM Sans Bold"/>
              </a:rPr>
              <a:t>Etapa 5 </a:t>
            </a:r>
            <a:r>
              <a:rPr lang="en-US" sz="1899" spc="-18">
                <a:solidFill>
                  <a:srgbClr val="000000"/>
                </a:solidFill>
                <a:latin typeface="DM Sans"/>
              </a:rPr>
              <a:t>- Ideathon online dos PAL</a:t>
            </a:r>
          </a:p>
          <a:p>
            <a:pPr algn="just">
              <a:lnSpc>
                <a:spcPts val="2659"/>
              </a:lnSpc>
            </a:pPr>
            <a:r>
              <a:rPr lang="en-US" sz="1899" spc="-18">
                <a:solidFill>
                  <a:srgbClr val="000000"/>
                </a:solidFill>
                <a:latin typeface="DM Sans Bold"/>
              </a:rPr>
              <a:t>Etapa 6 </a:t>
            </a:r>
            <a:r>
              <a:rPr lang="en-US" sz="1899" spc="-18">
                <a:solidFill>
                  <a:srgbClr val="000000"/>
                </a:solidFill>
                <a:latin typeface="DM Sans"/>
              </a:rPr>
              <a:t>- Avaliação da qualidade PAL</a:t>
            </a:r>
          </a:p>
          <a:p>
            <a:pPr algn="just">
              <a:lnSpc>
                <a:spcPts val="2659"/>
              </a:lnSpc>
            </a:pPr>
            <a:r>
              <a:rPr lang="en-US" sz="1899" spc="-18">
                <a:solidFill>
                  <a:srgbClr val="000000"/>
                </a:solidFill>
                <a:latin typeface="DM Sans Bold"/>
              </a:rPr>
              <a:t>Etapa 7</a:t>
            </a:r>
            <a:r>
              <a:rPr lang="en-US" sz="1899" spc="-18">
                <a:solidFill>
                  <a:srgbClr val="000000"/>
                </a:solidFill>
                <a:latin typeface="DM Sans"/>
              </a:rPr>
              <a:t> - </a:t>
            </a:r>
            <a:r>
              <a:rPr lang="en-US" sz="1899" spc="-18">
                <a:solidFill>
                  <a:srgbClr val="000000"/>
                </a:solidFill>
                <a:latin typeface="DM Sans Bold"/>
              </a:rPr>
              <a:t>Seleção participantes</a:t>
            </a:r>
            <a:r>
              <a:rPr lang="en-US" sz="1899" spc="-18">
                <a:solidFill>
                  <a:srgbClr val="000000"/>
                </a:solidFill>
                <a:latin typeface="DM Sans"/>
              </a:rPr>
              <a:t> para as mobilidades físicas</a:t>
            </a:r>
          </a:p>
        </p:txBody>
      </p:sp>
      <p:sp>
        <p:nvSpPr>
          <p:cNvPr id="30" name="TextBox 30"/>
          <p:cNvSpPr txBox="1"/>
          <p:nvPr/>
        </p:nvSpPr>
        <p:spPr>
          <a:xfrm>
            <a:off x="9098951" y="2278348"/>
            <a:ext cx="3224642" cy="422275"/>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DM Sans Bold"/>
              </a:rPr>
              <a:t>Preparação</a:t>
            </a:r>
          </a:p>
        </p:txBody>
      </p:sp>
      <p:sp>
        <p:nvSpPr>
          <p:cNvPr id="31" name="Freeform 31"/>
          <p:cNvSpPr/>
          <p:nvPr/>
        </p:nvSpPr>
        <p:spPr>
          <a:xfrm>
            <a:off x="13659870" y="5030859"/>
            <a:ext cx="4292344" cy="2650523"/>
          </a:xfrm>
          <a:custGeom>
            <a:avLst/>
            <a:gdLst/>
            <a:ahLst/>
            <a:cxnLst/>
            <a:rect l="l" t="t" r="r" b="b"/>
            <a:pathLst>
              <a:path w="4292344" h="2650523">
                <a:moveTo>
                  <a:pt x="0" y="0"/>
                </a:moveTo>
                <a:lnTo>
                  <a:pt x="4292345" y="0"/>
                </a:lnTo>
                <a:lnTo>
                  <a:pt x="4292345" y="2650522"/>
                </a:lnTo>
                <a:lnTo>
                  <a:pt x="0" y="26505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2" name="TextBox 32"/>
          <p:cNvSpPr txBox="1"/>
          <p:nvPr/>
        </p:nvSpPr>
        <p:spPr>
          <a:xfrm>
            <a:off x="14050594" y="4983234"/>
            <a:ext cx="3117210" cy="422275"/>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DM Sans Bold"/>
              </a:rPr>
              <a:t>Realização</a:t>
            </a:r>
          </a:p>
        </p:txBody>
      </p:sp>
      <p:sp>
        <p:nvSpPr>
          <p:cNvPr id="33" name="TextBox 33"/>
          <p:cNvSpPr txBox="1"/>
          <p:nvPr/>
        </p:nvSpPr>
        <p:spPr>
          <a:xfrm>
            <a:off x="13695336" y="5519861"/>
            <a:ext cx="4256878" cy="1637030"/>
          </a:xfrm>
          <a:prstGeom prst="rect">
            <a:avLst/>
          </a:prstGeom>
        </p:spPr>
        <p:txBody>
          <a:bodyPr lIns="0" tIns="0" rIns="0" bIns="0" rtlCol="0" anchor="t">
            <a:spAutoFit/>
          </a:bodyPr>
          <a:lstStyle/>
          <a:p>
            <a:pPr algn="ctr">
              <a:lnSpc>
                <a:spcPts val="3779"/>
              </a:lnSpc>
              <a:spcBef>
                <a:spcPct val="0"/>
              </a:spcBef>
            </a:pPr>
            <a:r>
              <a:rPr lang="en-US" sz="2700">
                <a:solidFill>
                  <a:srgbClr val="000000"/>
                </a:solidFill>
                <a:latin typeface="DM Sans Bold"/>
              </a:rPr>
              <a:t>Inter Agrupamentos</a:t>
            </a:r>
          </a:p>
          <a:p>
            <a:pPr algn="ctr">
              <a:lnSpc>
                <a:spcPts val="1399"/>
              </a:lnSpc>
              <a:spcBef>
                <a:spcPct val="0"/>
              </a:spcBef>
            </a:pPr>
            <a:endParaRPr lang="en-US" sz="2700">
              <a:solidFill>
                <a:srgbClr val="000000"/>
              </a:solidFill>
              <a:latin typeface="DM Sans Bold"/>
            </a:endParaRPr>
          </a:p>
          <a:p>
            <a:pPr algn="ctr">
              <a:lnSpc>
                <a:spcPts val="2659"/>
              </a:lnSpc>
              <a:spcBef>
                <a:spcPct val="0"/>
              </a:spcBef>
            </a:pPr>
            <a:r>
              <a:rPr lang="en-US" sz="1899">
                <a:solidFill>
                  <a:srgbClr val="000000"/>
                </a:solidFill>
                <a:latin typeface="DM Sans Bold"/>
              </a:rPr>
              <a:t>Etapa 8 -</a:t>
            </a:r>
            <a:r>
              <a:rPr lang="en-US" sz="1899">
                <a:solidFill>
                  <a:srgbClr val="000000"/>
                </a:solidFill>
                <a:latin typeface="DM Sans"/>
              </a:rPr>
              <a:t> Mobilidades Individuais </a:t>
            </a:r>
          </a:p>
          <a:p>
            <a:pPr algn="ctr">
              <a:lnSpc>
                <a:spcPts val="2659"/>
              </a:lnSpc>
              <a:spcBef>
                <a:spcPct val="0"/>
              </a:spcBef>
            </a:pPr>
            <a:r>
              <a:rPr lang="en-US" sz="1899">
                <a:solidFill>
                  <a:srgbClr val="000000"/>
                </a:solidFill>
                <a:latin typeface="DM Sans"/>
              </a:rPr>
              <a:t>e de</a:t>
            </a:r>
          </a:p>
          <a:p>
            <a:pPr algn="ctr">
              <a:lnSpc>
                <a:spcPts val="2659"/>
              </a:lnSpc>
              <a:spcBef>
                <a:spcPct val="0"/>
              </a:spcBef>
            </a:pPr>
            <a:r>
              <a:rPr lang="en-US" sz="1899">
                <a:solidFill>
                  <a:srgbClr val="000000"/>
                </a:solidFill>
                <a:latin typeface="DM Sans"/>
              </a:rPr>
              <a:t>Grupo de Alunos;</a:t>
            </a:r>
          </a:p>
        </p:txBody>
      </p:sp>
      <p:grpSp>
        <p:nvGrpSpPr>
          <p:cNvPr id="34" name="Group 34"/>
          <p:cNvGrpSpPr/>
          <p:nvPr/>
        </p:nvGrpSpPr>
        <p:grpSpPr>
          <a:xfrm rot="-2874818">
            <a:off x="13696434" y="3679132"/>
            <a:ext cx="954392" cy="954392"/>
            <a:chOff x="0" y="0"/>
            <a:chExt cx="1272523" cy="1272523"/>
          </a:xfrm>
        </p:grpSpPr>
        <p:grpSp>
          <p:nvGrpSpPr>
            <p:cNvPr id="35" name="Group 35"/>
            <p:cNvGrpSpPr/>
            <p:nvPr/>
          </p:nvGrpSpPr>
          <p:grpSpPr>
            <a:xfrm rot="5400000">
              <a:off x="0" y="0"/>
              <a:ext cx="1272523" cy="1272523"/>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37" name="TextBox 37"/>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38" name="Group 38"/>
            <p:cNvGrpSpPr/>
            <p:nvPr/>
          </p:nvGrpSpPr>
          <p:grpSpPr>
            <a:xfrm rot="5400000">
              <a:off x="248297" y="280232"/>
              <a:ext cx="818461" cy="752033"/>
              <a:chOff x="0" y="0"/>
              <a:chExt cx="884596" cy="812800"/>
            </a:xfrm>
          </p:grpSpPr>
          <p:sp>
            <p:nvSpPr>
              <p:cNvPr id="39" name="Freeform 39"/>
              <p:cNvSpPr/>
              <p:nvPr/>
            </p:nvSpPr>
            <p:spPr>
              <a:xfrm>
                <a:off x="0" y="41863"/>
                <a:ext cx="860639" cy="729075"/>
              </a:xfrm>
              <a:custGeom>
                <a:avLst/>
                <a:gdLst/>
                <a:ahLst/>
                <a:cxnLst/>
                <a:rect l="l" t="t" r="r" b="b"/>
                <a:pathLst>
                  <a:path w="860639" h="729075">
                    <a:moveTo>
                      <a:pt x="831087" y="311028"/>
                    </a:moveTo>
                    <a:lnTo>
                      <a:pt x="531705" y="11646"/>
                    </a:lnTo>
                    <a:cubicBezTo>
                      <a:pt x="522740" y="2681"/>
                      <a:pt x="509258" y="0"/>
                      <a:pt x="497546" y="4851"/>
                    </a:cubicBezTo>
                    <a:cubicBezTo>
                      <a:pt x="485833" y="9703"/>
                      <a:pt x="478196" y="21132"/>
                      <a:pt x="478196" y="33810"/>
                    </a:cubicBezTo>
                    <a:lnTo>
                      <a:pt x="478196" y="85664"/>
                    </a:lnTo>
                    <a:cubicBezTo>
                      <a:pt x="478196" y="127457"/>
                      <a:pt x="444316" y="161337"/>
                      <a:pt x="402523" y="161337"/>
                    </a:cubicBezTo>
                    <a:lnTo>
                      <a:pt x="75673" y="161337"/>
                    </a:lnTo>
                    <a:cubicBezTo>
                      <a:pt x="33880" y="161337"/>
                      <a:pt x="0" y="195217"/>
                      <a:pt x="0" y="237010"/>
                    </a:cubicBezTo>
                    <a:lnTo>
                      <a:pt x="0" y="492064"/>
                    </a:lnTo>
                    <a:cubicBezTo>
                      <a:pt x="0" y="533857"/>
                      <a:pt x="33880" y="567737"/>
                      <a:pt x="75673" y="567737"/>
                    </a:cubicBezTo>
                    <a:lnTo>
                      <a:pt x="402523" y="567737"/>
                    </a:lnTo>
                    <a:cubicBezTo>
                      <a:pt x="444316" y="567737"/>
                      <a:pt x="478196" y="601617"/>
                      <a:pt x="478196" y="643410"/>
                    </a:cubicBezTo>
                    <a:lnTo>
                      <a:pt x="478196" y="695264"/>
                    </a:lnTo>
                    <a:cubicBezTo>
                      <a:pt x="478196" y="707942"/>
                      <a:pt x="485833" y="719371"/>
                      <a:pt x="497546" y="724223"/>
                    </a:cubicBezTo>
                    <a:cubicBezTo>
                      <a:pt x="509258" y="729074"/>
                      <a:pt x="522740" y="726393"/>
                      <a:pt x="531705" y="717428"/>
                    </a:cubicBezTo>
                    <a:lnTo>
                      <a:pt x="831087" y="418046"/>
                    </a:lnTo>
                    <a:cubicBezTo>
                      <a:pt x="860639" y="388494"/>
                      <a:pt x="860639" y="340580"/>
                      <a:pt x="831087" y="311028"/>
                    </a:cubicBezTo>
                    <a:close/>
                  </a:path>
                </a:pathLst>
              </a:custGeom>
              <a:solidFill>
                <a:srgbClr val="FFFFFF"/>
              </a:solidFill>
            </p:spPr>
          </p:sp>
          <p:sp>
            <p:nvSpPr>
              <p:cNvPr id="40" name="TextBox 40"/>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grpSp>
      <p:grpSp>
        <p:nvGrpSpPr>
          <p:cNvPr id="41" name="Group 41"/>
          <p:cNvGrpSpPr/>
          <p:nvPr/>
        </p:nvGrpSpPr>
        <p:grpSpPr>
          <a:xfrm>
            <a:off x="7398653" y="6686550"/>
            <a:ext cx="5150387" cy="3346123"/>
            <a:chOff x="0" y="0"/>
            <a:chExt cx="6867183" cy="4461497"/>
          </a:xfrm>
        </p:grpSpPr>
        <p:sp>
          <p:nvSpPr>
            <p:cNvPr id="42" name="Freeform 42"/>
            <p:cNvSpPr/>
            <p:nvPr/>
          </p:nvSpPr>
          <p:spPr>
            <a:xfrm>
              <a:off x="0" y="25447"/>
              <a:ext cx="6867183" cy="4240485"/>
            </a:xfrm>
            <a:custGeom>
              <a:avLst/>
              <a:gdLst/>
              <a:ahLst/>
              <a:cxnLst/>
              <a:rect l="l" t="t" r="r" b="b"/>
              <a:pathLst>
                <a:path w="6867183" h="4240485">
                  <a:moveTo>
                    <a:pt x="0" y="0"/>
                  </a:moveTo>
                  <a:lnTo>
                    <a:pt x="6867183" y="0"/>
                  </a:lnTo>
                  <a:lnTo>
                    <a:pt x="6867183" y="4240485"/>
                  </a:lnTo>
                  <a:lnTo>
                    <a:pt x="0" y="42404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43" name="TextBox 43"/>
            <p:cNvSpPr txBox="1"/>
            <p:nvPr/>
          </p:nvSpPr>
          <p:spPr>
            <a:xfrm>
              <a:off x="564320" y="-47625"/>
              <a:ext cx="4299523" cy="547158"/>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DM Sans Bold"/>
                </a:rPr>
                <a:t>Avaliação</a:t>
              </a:r>
            </a:p>
          </p:txBody>
        </p:sp>
        <p:sp>
          <p:nvSpPr>
            <p:cNvPr id="44" name="TextBox 44"/>
            <p:cNvSpPr txBox="1"/>
            <p:nvPr/>
          </p:nvSpPr>
          <p:spPr>
            <a:xfrm>
              <a:off x="378078" y="540138"/>
              <a:ext cx="6280833" cy="3921359"/>
            </a:xfrm>
            <a:prstGeom prst="rect">
              <a:avLst/>
            </a:prstGeom>
          </p:spPr>
          <p:txBody>
            <a:bodyPr lIns="0" tIns="0" rIns="0" bIns="0" rtlCol="0" anchor="t">
              <a:spAutoFit/>
            </a:bodyPr>
            <a:lstStyle/>
            <a:p>
              <a:pPr algn="ctr">
                <a:lnSpc>
                  <a:spcPts val="3779"/>
                </a:lnSpc>
              </a:pPr>
              <a:r>
                <a:rPr lang="en-US" sz="2700" spc="-27">
                  <a:solidFill>
                    <a:srgbClr val="000000"/>
                  </a:solidFill>
                  <a:latin typeface="DM Sans Bold"/>
                </a:rPr>
                <a:t>Inter Agrupamentos</a:t>
              </a:r>
            </a:p>
            <a:p>
              <a:pPr algn="just">
                <a:lnSpc>
                  <a:spcPts val="1400"/>
                </a:lnSpc>
              </a:pPr>
              <a:endParaRPr lang="en-US" sz="2700" spc="-27">
                <a:solidFill>
                  <a:srgbClr val="000000"/>
                </a:solidFill>
                <a:latin typeface="DM Sans Bold"/>
              </a:endParaRPr>
            </a:p>
            <a:p>
              <a:pPr algn="just">
                <a:lnSpc>
                  <a:spcPts val="2659"/>
                </a:lnSpc>
              </a:pPr>
              <a:r>
                <a:rPr lang="en-US" sz="1899" spc="-18">
                  <a:solidFill>
                    <a:srgbClr val="000000"/>
                  </a:solidFill>
                  <a:latin typeface="DM Sans Bold"/>
                </a:rPr>
                <a:t>Etapa 9 </a:t>
              </a:r>
              <a:r>
                <a:rPr lang="en-US" sz="1899" spc="-18">
                  <a:solidFill>
                    <a:srgbClr val="000000"/>
                  </a:solidFill>
                  <a:latin typeface="DM Sans"/>
                </a:rPr>
                <a:t>- Produtos finais e sua disseminação online a nível nacional e internacional</a:t>
              </a:r>
            </a:p>
            <a:p>
              <a:pPr algn="just">
                <a:lnSpc>
                  <a:spcPts val="2659"/>
                </a:lnSpc>
              </a:pPr>
              <a:r>
                <a:rPr lang="en-US" sz="1899" spc="-18">
                  <a:solidFill>
                    <a:srgbClr val="000000"/>
                  </a:solidFill>
                  <a:latin typeface="DM Sans Bold"/>
                </a:rPr>
                <a:t>Etapa 10 </a:t>
              </a:r>
              <a:r>
                <a:rPr lang="en-US" sz="1899" spc="-18">
                  <a:solidFill>
                    <a:srgbClr val="000000"/>
                  </a:solidFill>
                  <a:latin typeface="DM Sans"/>
                </a:rPr>
                <a:t>- Resultados dos eventos relacionados com os objetivos num Hackathon</a:t>
              </a:r>
            </a:p>
            <a:p>
              <a:pPr algn="just">
                <a:lnSpc>
                  <a:spcPts val="2500"/>
                </a:lnSpc>
              </a:pPr>
              <a:endParaRPr lang="en-US" sz="1899" spc="-18">
                <a:solidFill>
                  <a:srgbClr val="000000"/>
                </a:solidFill>
                <a:latin typeface="DM Sans"/>
              </a:endParaRPr>
            </a:p>
          </p:txBody>
        </p:sp>
      </p:grpSp>
      <p:grpSp>
        <p:nvGrpSpPr>
          <p:cNvPr id="45" name="Group 45"/>
          <p:cNvGrpSpPr/>
          <p:nvPr/>
        </p:nvGrpSpPr>
        <p:grpSpPr>
          <a:xfrm>
            <a:off x="12549040" y="7156891"/>
            <a:ext cx="1349087" cy="1349087"/>
            <a:chOff x="0" y="0"/>
            <a:chExt cx="1798782" cy="1798782"/>
          </a:xfrm>
        </p:grpSpPr>
        <p:grpSp>
          <p:nvGrpSpPr>
            <p:cNvPr id="46" name="Group 46"/>
            <p:cNvGrpSpPr/>
            <p:nvPr/>
          </p:nvGrpSpPr>
          <p:grpSpPr>
            <a:xfrm rot="8204806">
              <a:off x="263130" y="263130"/>
              <a:ext cx="1272523" cy="1272523"/>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48" name="TextBox 48"/>
              <p:cNvSpPr txBox="1"/>
              <p:nvPr/>
            </p:nvSpPr>
            <p:spPr>
              <a:xfrm>
                <a:off x="76200" y="47625"/>
                <a:ext cx="660400" cy="688975"/>
              </a:xfrm>
              <a:prstGeom prst="rect">
                <a:avLst/>
              </a:prstGeom>
            </p:spPr>
            <p:txBody>
              <a:bodyPr lIns="50800" tIns="50800" rIns="50800" bIns="50800" rtlCol="0" anchor="ctr"/>
              <a:lstStyle/>
              <a:p>
                <a:pPr algn="ctr">
                  <a:lnSpc>
                    <a:spcPts val="2111"/>
                  </a:lnSpc>
                </a:pPr>
                <a:endParaRPr/>
              </a:p>
            </p:txBody>
          </p:sp>
        </p:grpSp>
        <p:grpSp>
          <p:nvGrpSpPr>
            <p:cNvPr id="49" name="Group 49"/>
            <p:cNvGrpSpPr/>
            <p:nvPr/>
          </p:nvGrpSpPr>
          <p:grpSpPr>
            <a:xfrm rot="8204806">
              <a:off x="490176" y="552559"/>
              <a:ext cx="818461" cy="752033"/>
              <a:chOff x="0" y="0"/>
              <a:chExt cx="884596" cy="812800"/>
            </a:xfrm>
          </p:grpSpPr>
          <p:sp>
            <p:nvSpPr>
              <p:cNvPr id="50" name="Freeform 50"/>
              <p:cNvSpPr/>
              <p:nvPr/>
            </p:nvSpPr>
            <p:spPr>
              <a:xfrm>
                <a:off x="0" y="41863"/>
                <a:ext cx="860639" cy="729075"/>
              </a:xfrm>
              <a:custGeom>
                <a:avLst/>
                <a:gdLst/>
                <a:ahLst/>
                <a:cxnLst/>
                <a:rect l="l" t="t" r="r" b="b"/>
                <a:pathLst>
                  <a:path w="860639" h="729075">
                    <a:moveTo>
                      <a:pt x="831087" y="311028"/>
                    </a:moveTo>
                    <a:lnTo>
                      <a:pt x="531705" y="11646"/>
                    </a:lnTo>
                    <a:cubicBezTo>
                      <a:pt x="522740" y="2681"/>
                      <a:pt x="509258" y="0"/>
                      <a:pt x="497546" y="4851"/>
                    </a:cubicBezTo>
                    <a:cubicBezTo>
                      <a:pt x="485833" y="9703"/>
                      <a:pt x="478196" y="21132"/>
                      <a:pt x="478196" y="33810"/>
                    </a:cubicBezTo>
                    <a:lnTo>
                      <a:pt x="478196" y="85664"/>
                    </a:lnTo>
                    <a:cubicBezTo>
                      <a:pt x="478196" y="127457"/>
                      <a:pt x="444316" y="161337"/>
                      <a:pt x="402523" y="161337"/>
                    </a:cubicBezTo>
                    <a:lnTo>
                      <a:pt x="75673" y="161337"/>
                    </a:lnTo>
                    <a:cubicBezTo>
                      <a:pt x="33880" y="161337"/>
                      <a:pt x="0" y="195217"/>
                      <a:pt x="0" y="237010"/>
                    </a:cubicBezTo>
                    <a:lnTo>
                      <a:pt x="0" y="492064"/>
                    </a:lnTo>
                    <a:cubicBezTo>
                      <a:pt x="0" y="533857"/>
                      <a:pt x="33880" y="567737"/>
                      <a:pt x="75673" y="567737"/>
                    </a:cubicBezTo>
                    <a:lnTo>
                      <a:pt x="402523" y="567737"/>
                    </a:lnTo>
                    <a:cubicBezTo>
                      <a:pt x="444316" y="567737"/>
                      <a:pt x="478196" y="601617"/>
                      <a:pt x="478196" y="643410"/>
                    </a:cubicBezTo>
                    <a:lnTo>
                      <a:pt x="478196" y="695264"/>
                    </a:lnTo>
                    <a:cubicBezTo>
                      <a:pt x="478196" y="707942"/>
                      <a:pt x="485833" y="719371"/>
                      <a:pt x="497546" y="724223"/>
                    </a:cubicBezTo>
                    <a:cubicBezTo>
                      <a:pt x="509258" y="729074"/>
                      <a:pt x="522740" y="726393"/>
                      <a:pt x="531705" y="717428"/>
                    </a:cubicBezTo>
                    <a:lnTo>
                      <a:pt x="831087" y="418046"/>
                    </a:lnTo>
                    <a:cubicBezTo>
                      <a:pt x="860639" y="388494"/>
                      <a:pt x="860639" y="340580"/>
                      <a:pt x="831087" y="311028"/>
                    </a:cubicBezTo>
                    <a:close/>
                  </a:path>
                </a:pathLst>
              </a:custGeom>
              <a:solidFill>
                <a:srgbClr val="FFFFFF"/>
              </a:solidFill>
            </p:spPr>
          </p:sp>
          <p:sp>
            <p:nvSpPr>
              <p:cNvPr id="51" name="TextBox 51"/>
              <p:cNvSpPr txBox="1"/>
              <p:nvPr/>
            </p:nvSpPr>
            <p:spPr>
              <a:xfrm>
                <a:off x="0" y="174625"/>
                <a:ext cx="782996" cy="434975"/>
              </a:xfrm>
              <a:prstGeom prst="rect">
                <a:avLst/>
              </a:prstGeom>
            </p:spPr>
            <p:txBody>
              <a:bodyPr lIns="50800" tIns="50800" rIns="50800" bIns="50800" rtlCol="0" anchor="ctr"/>
              <a:lstStyle/>
              <a:p>
                <a:pPr algn="ctr">
                  <a:lnSpc>
                    <a:spcPts val="2111"/>
                  </a:lnSpc>
                </a:pPr>
                <a:endParaRPr/>
              </a:p>
            </p:txBody>
          </p:sp>
        </p:grpSp>
      </p:grpSp>
      <p:sp>
        <p:nvSpPr>
          <p:cNvPr id="52" name="Freeform 52"/>
          <p:cNvSpPr/>
          <p:nvPr/>
        </p:nvSpPr>
        <p:spPr>
          <a:xfrm>
            <a:off x="258140" y="197155"/>
            <a:ext cx="865810" cy="1195870"/>
          </a:xfrm>
          <a:custGeom>
            <a:avLst/>
            <a:gdLst/>
            <a:ahLst/>
            <a:cxnLst/>
            <a:rect l="l" t="t" r="r" b="b"/>
            <a:pathLst>
              <a:path w="865810" h="1195870">
                <a:moveTo>
                  <a:pt x="0" y="0"/>
                </a:moveTo>
                <a:lnTo>
                  <a:pt x="865810" y="0"/>
                </a:lnTo>
                <a:lnTo>
                  <a:pt x="865810" y="1195870"/>
                </a:lnTo>
                <a:lnTo>
                  <a:pt x="0" y="1195870"/>
                </a:lnTo>
                <a:lnTo>
                  <a:pt x="0" y="0"/>
                </a:lnTo>
                <a:close/>
              </a:path>
            </a:pathLst>
          </a:custGeom>
          <a:blipFill>
            <a:blip r:embed="rId10"/>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560943" y="-2250604"/>
            <a:ext cx="21313719" cy="13531652"/>
            <a:chOff x="0" y="0"/>
            <a:chExt cx="28418292" cy="18042203"/>
          </a:xfrm>
        </p:grpSpPr>
        <p:sp>
          <p:nvSpPr>
            <p:cNvPr id="4" name="Freeform 4"/>
            <p:cNvSpPr/>
            <p:nvPr/>
          </p:nvSpPr>
          <p:spPr>
            <a:xfrm rot="8100000">
              <a:off x="503918" y="2845208"/>
              <a:ext cx="10426796" cy="5744217"/>
            </a:xfrm>
            <a:custGeom>
              <a:avLst/>
              <a:gdLst/>
              <a:ahLst/>
              <a:cxnLst/>
              <a:rect l="l" t="t" r="r" b="b"/>
              <a:pathLst>
                <a:path w="10426796" h="5744217">
                  <a:moveTo>
                    <a:pt x="0" y="0"/>
                  </a:moveTo>
                  <a:lnTo>
                    <a:pt x="10426796" y="0"/>
                  </a:lnTo>
                  <a:lnTo>
                    <a:pt x="10426796" y="5744217"/>
                  </a:lnTo>
                  <a:lnTo>
                    <a:pt x="0" y="57442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2533475">
              <a:off x="22935401" y="13805756"/>
              <a:ext cx="5195211" cy="2862089"/>
            </a:xfrm>
            <a:custGeom>
              <a:avLst/>
              <a:gdLst/>
              <a:ahLst/>
              <a:cxnLst/>
              <a:rect l="l" t="t" r="r" b="b"/>
              <a:pathLst>
                <a:path w="5195211" h="2862089">
                  <a:moveTo>
                    <a:pt x="0" y="0"/>
                  </a:moveTo>
                  <a:lnTo>
                    <a:pt x="5195211" y="0"/>
                  </a:lnTo>
                  <a:lnTo>
                    <a:pt x="5195211" y="2862089"/>
                  </a:lnTo>
                  <a:lnTo>
                    <a:pt x="0" y="2862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6" name="Group 6"/>
            <p:cNvGrpSpPr/>
            <p:nvPr/>
          </p:nvGrpSpPr>
          <p:grpSpPr>
            <a:xfrm>
              <a:off x="10961584" y="4372406"/>
              <a:ext cx="15499698" cy="10972800"/>
              <a:chOff x="0" y="0"/>
              <a:chExt cx="5293141" cy="3747207"/>
            </a:xfrm>
          </p:grpSpPr>
          <p:sp>
            <p:nvSpPr>
              <p:cNvPr id="7" name="Freeform 7"/>
              <p:cNvSpPr/>
              <p:nvPr/>
            </p:nvSpPr>
            <p:spPr>
              <a:xfrm>
                <a:off x="0" y="0"/>
                <a:ext cx="5293141" cy="3747207"/>
              </a:xfrm>
              <a:custGeom>
                <a:avLst/>
                <a:gdLst/>
                <a:ahLst/>
                <a:cxnLst/>
                <a:rect l="l" t="t" r="r" b="b"/>
                <a:pathLst>
                  <a:path w="5293141" h="3747207">
                    <a:moveTo>
                      <a:pt x="22643" y="0"/>
                    </a:moveTo>
                    <a:lnTo>
                      <a:pt x="5270498" y="0"/>
                    </a:lnTo>
                    <a:cubicBezTo>
                      <a:pt x="5283004" y="0"/>
                      <a:pt x="5293141" y="10138"/>
                      <a:pt x="5293141" y="22643"/>
                    </a:cubicBezTo>
                    <a:lnTo>
                      <a:pt x="5293141" y="3724564"/>
                    </a:lnTo>
                    <a:cubicBezTo>
                      <a:pt x="5293141" y="3737070"/>
                      <a:pt x="5283004" y="3747207"/>
                      <a:pt x="5270498" y="3747207"/>
                    </a:cubicBezTo>
                    <a:lnTo>
                      <a:pt x="22643" y="3747207"/>
                    </a:lnTo>
                    <a:cubicBezTo>
                      <a:pt x="10138" y="3747207"/>
                      <a:pt x="0" y="3737070"/>
                      <a:pt x="0" y="3724564"/>
                    </a:cubicBezTo>
                    <a:lnTo>
                      <a:pt x="0" y="22643"/>
                    </a:lnTo>
                    <a:cubicBezTo>
                      <a:pt x="0" y="10138"/>
                      <a:pt x="10138" y="0"/>
                      <a:pt x="22643" y="0"/>
                    </a:cubicBezTo>
                    <a:close/>
                  </a:path>
                </a:pathLst>
              </a:custGeom>
              <a:solidFill>
                <a:srgbClr val="FFFEF7"/>
              </a:solidFill>
              <a:ln w="47625" cap="rnd">
                <a:solidFill>
                  <a:srgbClr val="000000"/>
                </a:solidFill>
                <a:prstDash val="solid"/>
                <a:round/>
              </a:ln>
            </p:spPr>
          </p:sp>
          <p:sp>
            <p:nvSpPr>
              <p:cNvPr id="8" name="TextBox 8"/>
              <p:cNvSpPr txBox="1"/>
              <p:nvPr/>
            </p:nvSpPr>
            <p:spPr>
              <a:xfrm>
                <a:off x="0" y="-9525"/>
                <a:ext cx="5293141" cy="3756732"/>
              </a:xfrm>
              <a:prstGeom prst="rect">
                <a:avLst/>
              </a:prstGeom>
            </p:spPr>
            <p:txBody>
              <a:bodyPr lIns="0" tIns="0" rIns="0" bIns="0" rtlCol="0" anchor="ctr"/>
              <a:lstStyle/>
              <a:p>
                <a:pPr marL="0" lvl="0" indent="0" algn="ctr">
                  <a:lnSpc>
                    <a:spcPts val="700"/>
                  </a:lnSpc>
                  <a:spcBef>
                    <a:spcPct val="0"/>
                  </a:spcBef>
                </a:pPr>
                <a:endParaRPr/>
              </a:p>
            </p:txBody>
          </p:sp>
        </p:grpSp>
        <p:grpSp>
          <p:nvGrpSpPr>
            <p:cNvPr id="9" name="Group 9"/>
            <p:cNvGrpSpPr/>
            <p:nvPr/>
          </p:nvGrpSpPr>
          <p:grpSpPr>
            <a:xfrm>
              <a:off x="5078115" y="5717316"/>
              <a:ext cx="7274833" cy="2267908"/>
              <a:chOff x="0" y="0"/>
              <a:chExt cx="1962273" cy="611733"/>
            </a:xfrm>
          </p:grpSpPr>
          <p:sp>
            <p:nvSpPr>
              <p:cNvPr id="10" name="Freeform 10"/>
              <p:cNvSpPr/>
              <p:nvPr/>
            </p:nvSpPr>
            <p:spPr>
              <a:xfrm>
                <a:off x="0" y="0"/>
                <a:ext cx="1962273" cy="611733"/>
              </a:xfrm>
              <a:custGeom>
                <a:avLst/>
                <a:gdLst/>
                <a:ahLst/>
                <a:cxnLst/>
                <a:rect l="l" t="t" r="r" b="b"/>
                <a:pathLst>
                  <a:path w="1962273" h="611733">
                    <a:moveTo>
                      <a:pt x="48244" y="0"/>
                    </a:moveTo>
                    <a:lnTo>
                      <a:pt x="1914029" y="0"/>
                    </a:lnTo>
                    <a:cubicBezTo>
                      <a:pt x="1940673" y="0"/>
                      <a:pt x="1962273" y="21600"/>
                      <a:pt x="1962273" y="48244"/>
                    </a:cubicBezTo>
                    <a:lnTo>
                      <a:pt x="1962273" y="563489"/>
                    </a:lnTo>
                    <a:cubicBezTo>
                      <a:pt x="1962273" y="590133"/>
                      <a:pt x="1940673" y="611733"/>
                      <a:pt x="1914029" y="611733"/>
                    </a:cubicBezTo>
                    <a:lnTo>
                      <a:pt x="48244" y="611733"/>
                    </a:lnTo>
                    <a:cubicBezTo>
                      <a:pt x="35449" y="611733"/>
                      <a:pt x="23178" y="606650"/>
                      <a:pt x="14130" y="597603"/>
                    </a:cubicBezTo>
                    <a:cubicBezTo>
                      <a:pt x="5083" y="588555"/>
                      <a:pt x="0" y="576284"/>
                      <a:pt x="0" y="563489"/>
                    </a:cubicBezTo>
                    <a:lnTo>
                      <a:pt x="0" y="48244"/>
                    </a:lnTo>
                    <a:cubicBezTo>
                      <a:pt x="0" y="21600"/>
                      <a:pt x="21600" y="0"/>
                      <a:pt x="48244" y="0"/>
                    </a:cubicBezTo>
                    <a:close/>
                  </a:path>
                </a:pathLst>
              </a:custGeom>
              <a:solidFill>
                <a:srgbClr val="FFFEF7"/>
              </a:solidFill>
              <a:ln w="47625" cap="rnd">
                <a:solidFill>
                  <a:srgbClr val="000000"/>
                </a:solidFill>
                <a:prstDash val="solid"/>
                <a:round/>
              </a:ln>
            </p:spPr>
          </p:sp>
          <p:sp>
            <p:nvSpPr>
              <p:cNvPr id="11" name="TextBox 11"/>
              <p:cNvSpPr txBox="1"/>
              <p:nvPr/>
            </p:nvSpPr>
            <p:spPr>
              <a:xfrm>
                <a:off x="0" y="-9525"/>
                <a:ext cx="1962273" cy="621258"/>
              </a:xfrm>
              <a:prstGeom prst="rect">
                <a:avLst/>
              </a:prstGeom>
            </p:spPr>
            <p:txBody>
              <a:bodyPr lIns="0" tIns="0" rIns="0" bIns="0" rtlCol="0" anchor="ctr"/>
              <a:lstStyle/>
              <a:p>
                <a:pPr marL="0" lvl="0" indent="0" algn="ctr">
                  <a:lnSpc>
                    <a:spcPts val="700"/>
                  </a:lnSpc>
                  <a:spcBef>
                    <a:spcPct val="0"/>
                  </a:spcBef>
                </a:pPr>
                <a:endParaRPr/>
              </a:p>
            </p:txBody>
          </p:sp>
        </p:grpSp>
        <p:sp>
          <p:nvSpPr>
            <p:cNvPr id="12" name="Freeform 12"/>
            <p:cNvSpPr/>
            <p:nvPr/>
          </p:nvSpPr>
          <p:spPr>
            <a:xfrm>
              <a:off x="4691653" y="8401688"/>
              <a:ext cx="8047757" cy="4969490"/>
            </a:xfrm>
            <a:custGeom>
              <a:avLst/>
              <a:gdLst/>
              <a:ahLst/>
              <a:cxnLst/>
              <a:rect l="l" t="t" r="r" b="b"/>
              <a:pathLst>
                <a:path w="8047757" h="4969490">
                  <a:moveTo>
                    <a:pt x="0" y="0"/>
                  </a:moveTo>
                  <a:lnTo>
                    <a:pt x="8047757" y="0"/>
                  </a:lnTo>
                  <a:lnTo>
                    <a:pt x="8047757" y="4969490"/>
                  </a:lnTo>
                  <a:lnTo>
                    <a:pt x="0" y="49694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4938441" y="9053536"/>
              <a:ext cx="7414506" cy="3574548"/>
            </a:xfrm>
            <a:prstGeom prst="rect">
              <a:avLst/>
            </a:prstGeom>
          </p:spPr>
          <p:txBody>
            <a:bodyPr lIns="0" tIns="0" rIns="0" bIns="0" rtlCol="0" anchor="t">
              <a:spAutoFit/>
            </a:bodyPr>
            <a:lstStyle/>
            <a:p>
              <a:pPr algn="just">
                <a:lnSpc>
                  <a:spcPts val="2916"/>
                </a:lnSpc>
              </a:pPr>
              <a:endParaRPr/>
            </a:p>
            <a:p>
              <a:pPr marL="406660" lvl="1" indent="-203330" algn="just">
                <a:lnSpc>
                  <a:spcPts val="2636"/>
                </a:lnSpc>
                <a:buFont typeface="Arial"/>
                <a:buChar char="•"/>
              </a:pPr>
              <a:r>
                <a:rPr lang="en-US" sz="1883">
                  <a:solidFill>
                    <a:srgbClr val="000000"/>
                  </a:solidFill>
                  <a:latin typeface="DM Sans"/>
                </a:rPr>
                <a:t>A EGP verificará se:</a:t>
              </a:r>
            </a:p>
            <a:p>
              <a:pPr marL="813320" lvl="2" indent="-271107" algn="just">
                <a:lnSpc>
                  <a:spcPts val="2636"/>
                </a:lnSpc>
                <a:buFont typeface="Arial"/>
                <a:buChar char="⚬"/>
              </a:pPr>
              <a:r>
                <a:rPr lang="en-US" sz="1883">
                  <a:solidFill>
                    <a:srgbClr val="000000"/>
                  </a:solidFill>
                  <a:latin typeface="DM Sans"/>
                </a:rPr>
                <a:t>cada Agrupamento cria as equipas GENIUS (constituída por um coordenador Erasmus, professores dinamizadores e alunos representativos dos 4 ciclos de ensino), </a:t>
              </a:r>
            </a:p>
            <a:p>
              <a:pPr marL="813320" lvl="2" indent="-271107" algn="just">
                <a:lnSpc>
                  <a:spcPts val="2636"/>
                </a:lnSpc>
                <a:buFont typeface="Arial"/>
                <a:buChar char="⚬"/>
              </a:pPr>
              <a:r>
                <a:rPr lang="en-US" sz="1883">
                  <a:solidFill>
                    <a:srgbClr val="000000"/>
                  </a:solidFill>
                  <a:latin typeface="DM Sans"/>
                </a:rPr>
                <a:t>realiza um brainstorming e desenvolve um PAL.</a:t>
              </a:r>
            </a:p>
          </p:txBody>
        </p:sp>
        <p:sp>
          <p:nvSpPr>
            <p:cNvPr id="14" name="TextBox 14"/>
            <p:cNvSpPr txBox="1"/>
            <p:nvPr/>
          </p:nvSpPr>
          <p:spPr>
            <a:xfrm>
              <a:off x="5365319" y="6175378"/>
              <a:ext cx="6700425" cy="1136623"/>
            </a:xfrm>
            <a:prstGeom prst="rect">
              <a:avLst/>
            </a:prstGeom>
          </p:spPr>
          <p:txBody>
            <a:bodyPr lIns="0" tIns="0" rIns="0" bIns="0" rtlCol="0" anchor="t">
              <a:spAutoFit/>
            </a:bodyPr>
            <a:lstStyle/>
            <a:p>
              <a:pPr marL="0" lvl="0" indent="0" algn="ctr">
                <a:lnSpc>
                  <a:spcPts val="7088"/>
                </a:lnSpc>
                <a:spcBef>
                  <a:spcPct val="0"/>
                </a:spcBef>
              </a:pPr>
              <a:r>
                <a:rPr lang="en-US" sz="5063">
                  <a:solidFill>
                    <a:srgbClr val="000000"/>
                  </a:solidFill>
                  <a:latin typeface="Repo Bold Bold"/>
                </a:rPr>
                <a:t>Teams  GENIUS</a:t>
              </a:r>
            </a:p>
          </p:txBody>
        </p:sp>
        <p:sp>
          <p:nvSpPr>
            <p:cNvPr id="15" name="TextBox 15"/>
            <p:cNvSpPr txBox="1"/>
            <p:nvPr/>
          </p:nvSpPr>
          <p:spPr>
            <a:xfrm>
              <a:off x="13441105" y="4556947"/>
              <a:ext cx="12003001" cy="10197253"/>
            </a:xfrm>
            <a:prstGeom prst="rect">
              <a:avLst/>
            </a:prstGeom>
          </p:spPr>
          <p:txBody>
            <a:bodyPr lIns="0" tIns="0" rIns="0" bIns="0" rtlCol="0" anchor="t">
              <a:spAutoFit/>
            </a:bodyPr>
            <a:lstStyle/>
            <a:p>
              <a:pPr algn="just">
                <a:lnSpc>
                  <a:spcPts val="2659"/>
                </a:lnSpc>
              </a:pPr>
              <a:r>
                <a:rPr lang="en-US" sz="1899" spc="-18">
                  <a:solidFill>
                    <a:srgbClr val="000000"/>
                  </a:solidFill>
                  <a:latin typeface="DM Sans"/>
                </a:rPr>
                <a:t>As atividades planeadas para mobilidade de grupo de alunos, tal como definido para o Staff Educativo, irão contribuir para os objetivos do Plano Erasmus "GENIUS" da seguinte forma:</a:t>
              </a:r>
            </a:p>
            <a:p>
              <a:pPr algn="just">
                <a:lnSpc>
                  <a:spcPts val="2659"/>
                </a:lnSpc>
              </a:pPr>
              <a:r>
                <a:rPr lang="en-US" sz="1899" spc="-18">
                  <a:solidFill>
                    <a:srgbClr val="000000"/>
                  </a:solidFill>
                  <a:latin typeface="DM Sans"/>
                </a:rPr>
                <a:t>a) Na </a:t>
              </a:r>
              <a:r>
                <a:rPr lang="en-US" sz="1899" spc="-18">
                  <a:solidFill>
                    <a:srgbClr val="000000"/>
                  </a:solidFill>
                  <a:latin typeface="DM Sans Bold"/>
                </a:rPr>
                <a:t>fase de conceção</a:t>
              </a:r>
              <a:r>
                <a:rPr lang="en-US" sz="1899" spc="-18">
                  <a:solidFill>
                    <a:srgbClr val="000000"/>
                  </a:solidFill>
                  <a:latin typeface="DM Sans"/>
                </a:rPr>
                <a:t>, a formação das Equipas dinamizadoras dos PAL (Global Civium, Melting Pot, ECO, DIGITAL) resulta do envolvimento livre e voluntário do maior número de discentes motivados para abraçar o desafio da mudança e transformação intrínseca (head made/hand made/home made) proposto para cada problema/objetivo formulado. Esta agitação coletiva intra agrupamento, convidará ao Brainstorming e à elaboração do Plano de Ação Local (PAL) que permitirá através de um conjunto de estratégias e medidas educativas atuar no quotidiano escolar (exº aumentar o sentido coletivo de paz, identidade e cultura europeia - "somos europa"; melhorar a qualidade de vida dos alunos em inclusão e respeitar diversidade - "somos solidários"; reduzir a pegada ecológica, os micro plásticos, os incêndios, protegendo a floresta, a água e o ar - "somos vida"; utilizar a tecnologia com segurança, responsabilidade e partilha em comunidades educativas - "somos inovação";</a:t>
              </a:r>
            </a:p>
            <a:p>
              <a:pPr algn="just">
                <a:lnSpc>
                  <a:spcPts val="2659"/>
                </a:lnSpc>
              </a:pPr>
              <a:r>
                <a:rPr lang="en-US" sz="1899" spc="-18">
                  <a:solidFill>
                    <a:srgbClr val="000000"/>
                  </a:solidFill>
                  <a:latin typeface="DM Sans"/>
                </a:rPr>
                <a:t>b) Na </a:t>
              </a:r>
              <a:r>
                <a:rPr lang="en-US" sz="1899" spc="-18">
                  <a:solidFill>
                    <a:srgbClr val="000000"/>
                  </a:solidFill>
                  <a:latin typeface="DM Sans Bold"/>
                </a:rPr>
                <a:t>fase de preparação</a:t>
              </a:r>
              <a:r>
                <a:rPr lang="en-US" sz="1899" spc="-18">
                  <a:solidFill>
                    <a:srgbClr val="000000"/>
                  </a:solidFill>
                  <a:latin typeface="DM Sans"/>
                </a:rPr>
                <a:t>, o Ideathon online para partilha de boas práticas dos PAL no Consórcio;</a:t>
              </a:r>
            </a:p>
            <a:p>
              <a:pPr algn="just">
                <a:lnSpc>
                  <a:spcPts val="2659"/>
                </a:lnSpc>
              </a:pPr>
              <a:r>
                <a:rPr lang="en-US" sz="1899" spc="-18">
                  <a:solidFill>
                    <a:srgbClr val="000000"/>
                  </a:solidFill>
                  <a:latin typeface="DM Sans"/>
                </a:rPr>
                <a:t>c) Na </a:t>
              </a:r>
              <a:r>
                <a:rPr lang="en-US" sz="1899" spc="-18">
                  <a:solidFill>
                    <a:srgbClr val="000000"/>
                  </a:solidFill>
                  <a:latin typeface="DM Sans Bold"/>
                </a:rPr>
                <a:t>fase de realização</a:t>
              </a:r>
              <a:r>
                <a:rPr lang="en-US" sz="1899" spc="-18">
                  <a:solidFill>
                    <a:srgbClr val="000000"/>
                  </a:solidFill>
                  <a:latin typeface="DM Sans"/>
                </a:rPr>
                <a:t>, os selecionados para as mobilidades de grupo de alunos terão como finalidade experienciar e</a:t>
              </a:r>
            </a:p>
            <a:p>
              <a:pPr algn="just">
                <a:lnSpc>
                  <a:spcPts val="2659"/>
                </a:lnSpc>
              </a:pPr>
              <a:r>
                <a:rPr lang="en-US" sz="1899" spc="-18">
                  <a:solidFill>
                    <a:srgbClr val="000000"/>
                  </a:solidFill>
                  <a:latin typeface="DM Sans"/>
                </a:rPr>
                <a:t>partilhar boas práticas internacionais que ajudarão na concretização dos objetivos formulados;</a:t>
              </a:r>
            </a:p>
            <a:p>
              <a:pPr marL="0" lvl="0" indent="0" algn="just">
                <a:lnSpc>
                  <a:spcPts val="2659"/>
                </a:lnSpc>
                <a:spcBef>
                  <a:spcPct val="0"/>
                </a:spcBef>
              </a:pPr>
              <a:r>
                <a:rPr lang="en-US" sz="1899" spc="-18">
                  <a:solidFill>
                    <a:srgbClr val="000000"/>
                  </a:solidFill>
                  <a:latin typeface="DM Sans"/>
                </a:rPr>
                <a:t>d) Na </a:t>
              </a:r>
              <a:r>
                <a:rPr lang="en-US" sz="1899" spc="-18">
                  <a:solidFill>
                    <a:srgbClr val="000000"/>
                  </a:solidFill>
                  <a:latin typeface="DM Sans Bold"/>
                </a:rPr>
                <a:t>fase de avaliação</a:t>
              </a:r>
              <a:r>
                <a:rPr lang="en-US" sz="1899" spc="-18">
                  <a:solidFill>
                    <a:srgbClr val="000000"/>
                  </a:solidFill>
                  <a:latin typeface="DM Sans"/>
                </a:rPr>
                <a:t>, o Hackathon online para disseminação dos resultados.</a:t>
              </a:r>
            </a:p>
          </p:txBody>
        </p:sp>
        <p:sp>
          <p:nvSpPr>
            <p:cNvPr id="16" name="Freeform 16"/>
            <p:cNvSpPr/>
            <p:nvPr/>
          </p:nvSpPr>
          <p:spPr>
            <a:xfrm>
              <a:off x="24900220" y="3206892"/>
              <a:ext cx="2585181" cy="745035"/>
            </a:xfrm>
            <a:custGeom>
              <a:avLst/>
              <a:gdLst/>
              <a:ahLst/>
              <a:cxnLst/>
              <a:rect l="l" t="t" r="r" b="b"/>
              <a:pathLst>
                <a:path w="2585181" h="745035">
                  <a:moveTo>
                    <a:pt x="0" y="0"/>
                  </a:moveTo>
                  <a:lnTo>
                    <a:pt x="2585181" y="0"/>
                  </a:lnTo>
                  <a:lnTo>
                    <a:pt x="2585181" y="745035"/>
                  </a:lnTo>
                  <a:lnTo>
                    <a:pt x="0" y="745035"/>
                  </a:lnTo>
                  <a:lnTo>
                    <a:pt x="0" y="0"/>
                  </a:lnTo>
                  <a:close/>
                </a:path>
              </a:pathLst>
            </a:custGeom>
            <a:blipFill>
              <a:blip r:embed="rId9"/>
              <a:stretch>
                <a:fillRect/>
              </a:stretch>
            </a:blipFill>
          </p:spPr>
        </p:sp>
        <p:sp>
          <p:nvSpPr>
            <p:cNvPr id="17" name="Freeform 17"/>
            <p:cNvSpPr/>
            <p:nvPr/>
          </p:nvSpPr>
          <p:spPr>
            <a:xfrm>
              <a:off x="3758777" y="3263679"/>
              <a:ext cx="1154414" cy="1594494"/>
            </a:xfrm>
            <a:custGeom>
              <a:avLst/>
              <a:gdLst/>
              <a:ahLst/>
              <a:cxnLst/>
              <a:rect l="l" t="t" r="r" b="b"/>
              <a:pathLst>
                <a:path w="1154414" h="1594494">
                  <a:moveTo>
                    <a:pt x="0" y="0"/>
                  </a:moveTo>
                  <a:lnTo>
                    <a:pt x="1154414" y="0"/>
                  </a:lnTo>
                  <a:lnTo>
                    <a:pt x="1154414" y="1594494"/>
                  </a:lnTo>
                  <a:lnTo>
                    <a:pt x="0" y="1594494"/>
                  </a:lnTo>
                  <a:lnTo>
                    <a:pt x="0" y="0"/>
                  </a:lnTo>
                  <a:close/>
                </a:path>
              </a:pathLst>
            </a:custGeom>
            <a:blipFill>
              <a:blip r:embed="rId10"/>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Personalizados</PresentationFormat>
  <Paragraphs>211</Paragraphs>
  <Slides>15</Slides>
  <Notes>0</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15</vt:i4>
      </vt:variant>
    </vt:vector>
  </HeadingPairs>
  <TitlesOfParts>
    <vt:vector size="25" baseType="lpstr">
      <vt:lpstr>Arial</vt:lpstr>
      <vt:lpstr>DM Sans Bold</vt:lpstr>
      <vt:lpstr>Repo Bold</vt:lpstr>
      <vt:lpstr>DM Sans</vt:lpstr>
      <vt:lpstr>Aileron</vt:lpstr>
      <vt:lpstr>Repo Bold Bold</vt:lpstr>
      <vt:lpstr>Calibri</vt:lpstr>
      <vt:lpstr>Aileron Bold</vt:lpstr>
      <vt:lpstr>DM Sans Italics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GENIUS</dc:title>
  <dc:creator>Cristina Perpétuo</dc:creator>
  <cp:lastModifiedBy>Utilizador do Windows</cp:lastModifiedBy>
  <cp:revision>2</cp:revision>
  <dcterms:created xsi:type="dcterms:W3CDTF">2006-08-16T00:00:00Z</dcterms:created>
  <dcterms:modified xsi:type="dcterms:W3CDTF">2024-04-16T12:00:59Z</dcterms:modified>
  <dc:identifier>DAF7ohw0BIs</dc:identifier>
</cp:coreProperties>
</file>